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B763BA-50EC-4685-AC97-C09BD255A3E7}" type="datetimeFigureOut">
              <a:rPr lang="es-MX" smtClean="0"/>
              <a:t>04/12/2013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22BA07-6085-4660-BA11-5DC5B1547781}" type="slidenum">
              <a:rPr lang="es-MX" smtClean="0"/>
              <a:t>‹Nº›</a:t>
            </a:fld>
            <a:endParaRPr lang="es-MX"/>
          </a:p>
        </p:txBody>
      </p:sp>
    </p:spTree>
    <p:extLst>
      <p:ext uri="{BB962C8B-B14F-4D97-AF65-F5344CB8AC3E}">
        <p14:creationId xmlns:p14="http://schemas.microsoft.com/office/powerpoint/2010/main" val="2364150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D6F129F-91F9-474A-829E-596C65FF65DE}" type="slidenum">
              <a:rPr lang="es-MX" smtClean="0"/>
              <a:pPr/>
              <a:t>1</a:t>
            </a:fld>
            <a:endParaRPr lang="es-MX"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s-E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09EEA-B5BF-4B99-BFF8-E48C6BB5F28F}" type="slidenum">
              <a:rPr lang="es-MX"/>
              <a:pPr fontAlgn="base">
                <a:spcBef>
                  <a:spcPct val="0"/>
                </a:spcBef>
                <a:spcAft>
                  <a:spcPct val="0"/>
                </a:spcAft>
              </a:pPr>
              <a:t>2</a:t>
            </a:fld>
            <a:endParaRPr lang="es-MX"/>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548C4F-C86D-45DC-ACAD-EC72A7686739}" type="slidenum">
              <a:rPr lang="es-MX"/>
              <a:pPr fontAlgn="base">
                <a:spcBef>
                  <a:spcPct val="0"/>
                </a:spcBef>
                <a:spcAft>
                  <a:spcPct val="0"/>
                </a:spcAft>
              </a:pPr>
              <a:t>4</a:t>
            </a:fld>
            <a:endParaRPr lang="es-MX"/>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FF5244-9576-47A5-AAC7-14C2A977B283}" type="slidenum">
              <a:rPr lang="es-MX"/>
              <a:pPr fontAlgn="base">
                <a:spcBef>
                  <a:spcPct val="0"/>
                </a:spcBef>
                <a:spcAft>
                  <a:spcPct val="0"/>
                </a:spcAft>
              </a:pPr>
              <a:t>5</a:t>
            </a:fld>
            <a:endParaRPr lang="es-MX"/>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D6F129F-91F9-474A-829E-596C65FF65DE}" type="slidenum">
              <a:rPr lang="es-MX" smtClean="0"/>
              <a:pPr/>
              <a:t>6</a:t>
            </a:fld>
            <a:endParaRPr lang="es-MX"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44FCC1-A3FA-47A9-9730-0592554888D2}" type="slidenum">
              <a:rPr lang="es-MX"/>
              <a:pPr fontAlgn="base">
                <a:spcBef>
                  <a:spcPct val="0"/>
                </a:spcBef>
                <a:spcAft>
                  <a:spcPct val="0"/>
                </a:spcAft>
              </a:pPr>
              <a:t>7</a:t>
            </a:fld>
            <a:endParaRPr lang="es-MX"/>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AA09575-B592-4733-869A-21385B239D52}" type="datetimeFigureOut">
              <a:rPr lang="es-MX" smtClean="0"/>
              <a:t>04/12/2013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80B1E12A-A0B6-4AD0-B69D-27CD68E306B0}" type="slidenum">
              <a:rPr lang="es-MX" smtClean="0"/>
              <a:t>‹Nº›</a:t>
            </a:fld>
            <a:endParaRPr lang="es-MX"/>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AA09575-B592-4733-869A-21385B239D52}" type="datetimeFigureOut">
              <a:rPr lang="es-MX" smtClean="0"/>
              <a:t>04/12/2013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0B1E12A-A0B6-4AD0-B69D-27CD68E306B0}"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AA09575-B592-4733-869A-21385B239D52}" type="datetimeFigureOut">
              <a:rPr lang="es-MX" smtClean="0"/>
              <a:t>04/12/2013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0B1E12A-A0B6-4AD0-B69D-27CD68E306B0}"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AA09575-B592-4733-869A-21385B239D52}" type="datetimeFigureOut">
              <a:rPr lang="es-MX" smtClean="0"/>
              <a:t>04/12/2013</a:t>
            </a:fld>
            <a:endParaRPr lang="es-MX"/>
          </a:p>
        </p:txBody>
      </p:sp>
      <p:sp>
        <p:nvSpPr>
          <p:cNvPr id="10" name="Slide Number Placeholder 9"/>
          <p:cNvSpPr>
            <a:spLocks noGrp="1"/>
          </p:cNvSpPr>
          <p:nvPr>
            <p:ph type="sldNum" sz="quarter" idx="11"/>
          </p:nvPr>
        </p:nvSpPr>
        <p:spPr/>
        <p:txBody>
          <a:bodyPr/>
          <a:lstStyle/>
          <a:p>
            <a:fld id="{80B1E12A-A0B6-4AD0-B69D-27CD68E306B0}" type="slidenum">
              <a:rPr lang="es-MX" smtClean="0"/>
              <a:t>‹Nº›</a:t>
            </a:fld>
            <a:endParaRPr lang="es-MX"/>
          </a:p>
        </p:txBody>
      </p:sp>
      <p:sp>
        <p:nvSpPr>
          <p:cNvPr id="12" name="Footer Placeholder 11"/>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19" name="Date Placeholder 18"/>
          <p:cNvSpPr>
            <a:spLocks noGrp="1"/>
          </p:cNvSpPr>
          <p:nvPr>
            <p:ph type="dt" sz="half" idx="10"/>
          </p:nvPr>
        </p:nvSpPr>
        <p:spPr/>
        <p:txBody>
          <a:bodyPr/>
          <a:lstStyle/>
          <a:p>
            <a:fld id="{6AA09575-B592-4733-869A-21385B239D52}" type="datetimeFigureOut">
              <a:rPr lang="es-MX" smtClean="0"/>
              <a:t>04/12/2013</a:t>
            </a:fld>
            <a:endParaRPr lang="es-MX"/>
          </a:p>
        </p:txBody>
      </p:sp>
      <p:sp>
        <p:nvSpPr>
          <p:cNvPr id="20" name="Slide Number Placeholder 19"/>
          <p:cNvSpPr>
            <a:spLocks noGrp="1"/>
          </p:cNvSpPr>
          <p:nvPr>
            <p:ph type="sldNum" sz="quarter" idx="11"/>
          </p:nvPr>
        </p:nvSpPr>
        <p:spPr/>
        <p:txBody>
          <a:bodyPr/>
          <a:lstStyle/>
          <a:p>
            <a:fld id="{80B1E12A-A0B6-4AD0-B69D-27CD68E306B0}" type="slidenum">
              <a:rPr lang="es-MX" smtClean="0"/>
              <a:t>‹Nº›</a:t>
            </a:fld>
            <a:endParaRPr lang="es-MX"/>
          </a:p>
        </p:txBody>
      </p:sp>
      <p:sp>
        <p:nvSpPr>
          <p:cNvPr id="21" name="Footer Placeholder 20"/>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6AA09575-B592-4733-869A-21385B239D52}" type="datetimeFigureOut">
              <a:rPr lang="es-MX" smtClean="0"/>
              <a:t>04/12/2013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0B1E12A-A0B6-4AD0-B69D-27CD68E306B0}" type="slidenum">
              <a:rPr lang="es-MX" smtClean="0"/>
              <a:t>‹Nº›</a:t>
            </a:fld>
            <a:endParaRPr lang="es-MX"/>
          </a:p>
        </p:txBody>
      </p:sp>
      <p:sp>
        <p:nvSpPr>
          <p:cNvPr id="9" name="Content Placeholder 8"/>
          <p:cNvSpPr>
            <a:spLocks noGrp="1"/>
          </p:cNvSpPr>
          <p:nvPr>
            <p:ph sz="quarter" idx="13"/>
          </p:nvPr>
        </p:nvSpPr>
        <p:spPr>
          <a:xfrm>
            <a:off x="12161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6AA09575-B592-4733-869A-21385B239D52}" type="datetimeFigureOut">
              <a:rPr lang="es-MX" smtClean="0"/>
              <a:t>04/12/2013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0B1E12A-A0B6-4AD0-B69D-27CD68E306B0}" type="slidenum">
              <a:rPr lang="es-MX" smtClean="0"/>
              <a:t>‹Nº›</a:t>
            </a:fld>
            <a:endParaRPr lang="es-MX"/>
          </a:p>
        </p:txBody>
      </p:sp>
      <p:sp>
        <p:nvSpPr>
          <p:cNvPr id="11" name="Content Placeholder 10"/>
          <p:cNvSpPr>
            <a:spLocks noGrp="1"/>
          </p:cNvSpPr>
          <p:nvPr>
            <p:ph sz="quarter" idx="13"/>
          </p:nvPr>
        </p:nvSpPr>
        <p:spPr>
          <a:xfrm>
            <a:off x="1216152" y="1380744"/>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AA09575-B592-4733-869A-21385B239D52}" type="datetimeFigureOut">
              <a:rPr lang="es-MX" smtClean="0"/>
              <a:t>04/12/2013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0B1E12A-A0B6-4AD0-B69D-27CD68E306B0}"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A09575-B592-4733-869A-21385B239D52}" type="datetimeFigureOut">
              <a:rPr lang="es-MX" smtClean="0"/>
              <a:t>04/12/2013</a:t>
            </a:fld>
            <a:endParaRPr lang="es-MX"/>
          </a:p>
        </p:txBody>
      </p:sp>
      <p:sp>
        <p:nvSpPr>
          <p:cNvPr id="6" name="Slide Number Placeholder 5"/>
          <p:cNvSpPr>
            <a:spLocks noGrp="1"/>
          </p:cNvSpPr>
          <p:nvPr>
            <p:ph type="sldNum" sz="quarter" idx="11"/>
          </p:nvPr>
        </p:nvSpPr>
        <p:spPr/>
        <p:txBody>
          <a:bodyPr/>
          <a:lstStyle/>
          <a:p>
            <a:fld id="{80B1E12A-A0B6-4AD0-B69D-27CD68E306B0}" type="slidenum">
              <a:rPr lang="es-MX" smtClean="0"/>
              <a:t>‹Nº›</a:t>
            </a:fld>
            <a:endParaRPr lang="es-MX"/>
          </a:p>
        </p:txBody>
      </p:sp>
      <p:sp>
        <p:nvSpPr>
          <p:cNvPr id="7" name="Footer Placeholder 6"/>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Content Placeholder 13"/>
          <p:cNvSpPr>
            <a:spLocks noGrp="1"/>
          </p:cNvSpPr>
          <p:nvPr>
            <p:ph sz="quarter" idx="13"/>
          </p:nvPr>
        </p:nvSpPr>
        <p:spPr>
          <a:xfrm>
            <a:off x="914400" y="381000"/>
            <a:ext cx="4800600" cy="594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fld id="{6AA09575-B592-4733-869A-21385B239D52}" type="datetimeFigureOut">
              <a:rPr lang="es-MX" smtClean="0"/>
              <a:t>04/12/2013</a:t>
            </a:fld>
            <a:endParaRPr lang="es-MX"/>
          </a:p>
        </p:txBody>
      </p:sp>
      <p:sp>
        <p:nvSpPr>
          <p:cNvPr id="10" name="Slide Number Placeholder 9"/>
          <p:cNvSpPr>
            <a:spLocks noGrp="1"/>
          </p:cNvSpPr>
          <p:nvPr>
            <p:ph type="sldNum" sz="quarter" idx="15"/>
          </p:nvPr>
        </p:nvSpPr>
        <p:spPr/>
        <p:txBody>
          <a:bodyPr/>
          <a:lstStyle/>
          <a:p>
            <a:fld id="{80B1E12A-A0B6-4AD0-B69D-27CD68E306B0}" type="slidenum">
              <a:rPr lang="es-MX" smtClean="0"/>
              <a:t>‹Nº›</a:t>
            </a:fld>
            <a:endParaRPr lang="es-MX"/>
          </a:p>
        </p:txBody>
      </p:sp>
      <p:sp>
        <p:nvSpPr>
          <p:cNvPr id="13" name="Footer Placeholder 12"/>
          <p:cNvSpPr>
            <a:spLocks noGrp="1"/>
          </p:cNvSpPr>
          <p:nvPr>
            <p:ph type="ftr" sz="quarter" idx="16"/>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AA09575-B592-4733-869A-21385B239D52}" type="datetimeFigureOut">
              <a:rPr lang="es-MX" smtClean="0"/>
              <a:t>04/12/2013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0B1E12A-A0B6-4AD0-B69D-27CD68E306B0}" type="slidenum">
              <a:rPr lang="es-MX" smtClean="0"/>
              <a:t>‹Nº›</a:t>
            </a:fld>
            <a:endParaRPr lang="es-MX"/>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s-MX"/>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80B1E12A-A0B6-4AD0-B69D-27CD68E306B0}" type="slidenum">
              <a:rPr lang="es-MX" smtClean="0"/>
              <a:t>‹Nº›</a:t>
            </a:fld>
            <a:endParaRPr lang="es-MX"/>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6AA09575-B592-4733-869A-21385B239D52}" type="datetimeFigureOut">
              <a:rPr lang="es-MX" smtClean="0"/>
              <a:t>04/12/2013</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ChangeArrowheads="1"/>
          </p:cNvSpPr>
          <p:nvPr/>
        </p:nvSpPr>
        <p:spPr bwMode="auto">
          <a:xfrm>
            <a:off x="1187624" y="2132856"/>
            <a:ext cx="6929486" cy="3312368"/>
          </a:xfrm>
          <a:prstGeom prst="rect">
            <a:avLst/>
          </a:prstGeom>
          <a:noFill/>
          <a:ln w="9525">
            <a:noFill/>
            <a:miter lim="800000"/>
            <a:headEnd/>
            <a:tailEnd/>
          </a:ln>
        </p:spPr>
        <p:txBody>
          <a:bodyPr lIns="92075" tIns="46038" rIns="92075" bIns="46038"/>
          <a:lstStyle/>
          <a:p>
            <a:pPr>
              <a:spcBef>
                <a:spcPct val="20000"/>
              </a:spcBef>
            </a:pPr>
            <a:r>
              <a:rPr lang="es-MX" sz="3600" b="1" dirty="0" smtClean="0">
                <a:solidFill>
                  <a:schemeClr val="tx1"/>
                </a:solidFill>
                <a:latin typeface="Calibri" pitchFamily="34" charset="0"/>
              </a:rPr>
              <a:t>COMUNIDADES CAMPESINAS </a:t>
            </a:r>
            <a:r>
              <a:rPr lang="es-MX" sz="3600" b="1" dirty="0" smtClean="0">
                <a:solidFill>
                  <a:schemeClr val="tx1"/>
                </a:solidFill>
                <a:latin typeface="Calibri" pitchFamily="34" charset="0"/>
              </a:rPr>
              <a:t>EN </a:t>
            </a:r>
            <a:r>
              <a:rPr lang="es-MX" sz="3600" b="1" dirty="0" smtClean="0">
                <a:solidFill>
                  <a:schemeClr val="tx1"/>
                </a:solidFill>
                <a:latin typeface="Calibri" pitchFamily="34" charset="0"/>
              </a:rPr>
              <a:t>CAMINO, S DE S.S.</a:t>
            </a:r>
          </a:p>
          <a:p>
            <a:pPr>
              <a:spcBef>
                <a:spcPct val="20000"/>
              </a:spcBef>
            </a:pPr>
            <a:endParaRPr lang="es-MX" sz="3600" b="1" dirty="0" smtClean="0">
              <a:solidFill>
                <a:schemeClr val="tx1"/>
              </a:solidFill>
              <a:latin typeface="Calibri" pitchFamily="34" charset="0"/>
            </a:endParaRPr>
          </a:p>
          <a:p>
            <a:pPr>
              <a:spcBef>
                <a:spcPct val="20000"/>
              </a:spcBef>
            </a:pPr>
            <a:endParaRPr lang="es-MX" sz="3200" b="1" dirty="0">
              <a:latin typeface="Calibri" pitchFamily="34" charset="0"/>
            </a:endParaRPr>
          </a:p>
          <a:p>
            <a:pPr algn="r">
              <a:spcBef>
                <a:spcPct val="20000"/>
              </a:spcBef>
            </a:pPr>
            <a:r>
              <a:rPr lang="es-MX" b="1" i="1" dirty="0"/>
              <a:t>Col. San José, Magdalena Tequisistlán, </a:t>
            </a:r>
            <a:r>
              <a:rPr lang="es-MX" b="1" i="1" dirty="0" err="1"/>
              <a:t>Oax</a:t>
            </a:r>
            <a:r>
              <a:rPr lang="es-MX" b="1" i="1" dirty="0"/>
              <a:t>. </a:t>
            </a:r>
          </a:p>
          <a:p>
            <a:pPr algn="r">
              <a:spcBef>
                <a:spcPct val="20000"/>
              </a:spcBef>
            </a:pPr>
            <a:r>
              <a:rPr lang="es-MX" b="1" i="1" dirty="0" smtClean="0">
                <a:latin typeface="Calibri" pitchFamily="34" charset="0"/>
              </a:rPr>
              <a:t>Diciembre </a:t>
            </a:r>
            <a:r>
              <a:rPr lang="es-MX" b="1" i="1" dirty="0" smtClean="0">
                <a:latin typeface="Calibri" pitchFamily="34" charset="0"/>
              </a:rPr>
              <a:t> </a:t>
            </a:r>
            <a:r>
              <a:rPr lang="es-MX" b="1" i="1" dirty="0" smtClean="0">
                <a:solidFill>
                  <a:schemeClr val="tx1"/>
                </a:solidFill>
                <a:latin typeface="Calibri" pitchFamily="34" charset="0"/>
              </a:rPr>
              <a:t>de 2013</a:t>
            </a:r>
          </a:p>
        </p:txBody>
      </p:sp>
      <p:grpSp>
        <p:nvGrpSpPr>
          <p:cNvPr id="6" name="Group 5"/>
          <p:cNvGrpSpPr/>
          <p:nvPr/>
        </p:nvGrpSpPr>
        <p:grpSpPr>
          <a:xfrm>
            <a:off x="2129126" y="332656"/>
            <a:ext cx="6691346" cy="1143008"/>
            <a:chOff x="2143108" y="365146"/>
            <a:chExt cx="6691346" cy="1143008"/>
          </a:xfrm>
        </p:grpSpPr>
        <p:sp>
          <p:nvSpPr>
            <p:cNvPr id="1027" name="Rectangle 2"/>
            <p:cNvSpPr>
              <a:spLocks noChangeArrowheads="1"/>
            </p:cNvSpPr>
            <p:nvPr/>
          </p:nvSpPr>
          <p:spPr bwMode="auto">
            <a:xfrm>
              <a:off x="2143108" y="365146"/>
              <a:ext cx="6629400" cy="1143008"/>
            </a:xfrm>
            <a:prstGeom prst="rect">
              <a:avLst/>
            </a:prstGeom>
            <a:noFill/>
            <a:ln w="9525">
              <a:noFill/>
              <a:miter lim="800000"/>
              <a:headEnd/>
              <a:tailEnd/>
            </a:ln>
          </p:spPr>
          <p:txBody>
            <a:bodyPr lIns="92075" tIns="46038" rIns="92075" bIns="46038" anchor="b"/>
            <a:lstStyle/>
            <a:p>
              <a:pPr algn="r">
                <a:lnSpc>
                  <a:spcPct val="150000"/>
                </a:lnSpc>
              </a:pPr>
              <a:r>
                <a:rPr lang="es-MX" sz="2800" b="1" dirty="0" smtClean="0">
                  <a:solidFill>
                    <a:schemeClr val="tx1"/>
                  </a:solidFill>
                  <a:latin typeface="Calibri" pitchFamily="34" charset="0"/>
                </a:rPr>
                <a:t> </a:t>
              </a:r>
            </a:p>
            <a:p>
              <a:pPr algn="r"/>
              <a:r>
                <a:rPr lang="es-MX" sz="2800" b="1" dirty="0" smtClean="0">
                  <a:solidFill>
                    <a:schemeClr val="tx1"/>
                  </a:solidFill>
                  <a:latin typeface="Calibri" pitchFamily="34" charset="0"/>
                </a:rPr>
                <a:t>      </a:t>
              </a:r>
              <a:endParaRPr lang="es-MX" sz="2800" b="1" dirty="0">
                <a:solidFill>
                  <a:schemeClr val="tx1"/>
                </a:solidFill>
                <a:latin typeface="Calibri" pitchFamily="34" charset="0"/>
              </a:endParaRPr>
            </a:p>
          </p:txBody>
        </p:sp>
        <p:sp>
          <p:nvSpPr>
            <p:cNvPr id="1029" name="Line 4"/>
            <p:cNvSpPr>
              <a:spLocks noChangeShapeType="1"/>
            </p:cNvSpPr>
            <p:nvPr/>
          </p:nvSpPr>
          <p:spPr bwMode="auto">
            <a:xfrm flipV="1">
              <a:off x="2214546" y="1004082"/>
              <a:ext cx="6619908" cy="16"/>
            </a:xfrm>
            <a:prstGeom prst="line">
              <a:avLst/>
            </a:prstGeom>
            <a:noFill/>
            <a:ln w="19050">
              <a:solidFill>
                <a:srgbClr val="FF0000"/>
              </a:solidFill>
              <a:round/>
              <a:headEnd/>
              <a:tailEnd/>
            </a:ln>
          </p:spPr>
          <p:txBody>
            <a:bodyPr wrap="none" anchor="ctr"/>
            <a:lstStyle/>
            <a:p>
              <a:endParaRPr lang="es-MX" sz="2800">
                <a:solidFill>
                  <a:schemeClr val="tx1"/>
                </a:solidFill>
                <a:latin typeface="Calibri" pitchFamily="34" charset="0"/>
              </a:endParaRPr>
            </a:p>
          </p:txBody>
        </p:sp>
      </p:grpSp>
      <p:pic>
        <p:nvPicPr>
          <p:cNvPr id="8" name="Picture 2"/>
          <p:cNvPicPr>
            <a:picLocks noChangeAspect="1" noChangeArrowheads="1"/>
          </p:cNvPicPr>
          <p:nvPr/>
        </p:nvPicPr>
        <p:blipFill>
          <a:blip r:embed="rId3"/>
          <a:srcRect/>
          <a:stretch>
            <a:fillRect/>
          </a:stretch>
        </p:blipFill>
        <p:spPr bwMode="auto">
          <a:xfrm>
            <a:off x="1594953" y="260648"/>
            <a:ext cx="7391400" cy="1133475"/>
          </a:xfrm>
          <a:prstGeom prst="rect">
            <a:avLst/>
          </a:prstGeom>
          <a:noFill/>
          <a:ln w="9525">
            <a:noFill/>
            <a:miter lim="800000"/>
            <a:headEnd/>
            <a:tailEnd/>
          </a:ln>
        </p:spPr>
      </p:pic>
    </p:spTree>
    <p:extLst>
      <p:ext uri="{BB962C8B-B14F-4D97-AF65-F5344CB8AC3E}">
        <p14:creationId xmlns:p14="http://schemas.microsoft.com/office/powerpoint/2010/main" val="715281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59632" y="4365104"/>
            <a:ext cx="6840760" cy="523220"/>
          </a:xfrm>
          <a:prstGeom prst="rect">
            <a:avLst/>
          </a:prstGeom>
          <a:noFill/>
        </p:spPr>
        <p:txBody>
          <a:bodyPr wrap="square" rtlCol="0">
            <a:spAutoFit/>
          </a:bodyPr>
          <a:lstStyle/>
          <a:p>
            <a:pPr algn="ctr"/>
            <a:r>
              <a:rPr lang="es-MX" sz="2800" b="1" dirty="0" smtClean="0">
                <a:solidFill>
                  <a:schemeClr val="tx1">
                    <a:lumMod val="50000"/>
                  </a:schemeClr>
                </a:solidFill>
              </a:rPr>
              <a:t>GRACIAS POR SU ATENCIÓN</a:t>
            </a:r>
            <a:endParaRPr lang="es-MX" sz="2800" b="1" dirty="0">
              <a:solidFill>
                <a:schemeClr val="tx1">
                  <a:lumMod val="50000"/>
                </a:schemeClr>
              </a:solidFill>
            </a:endParaRPr>
          </a:p>
        </p:txBody>
      </p:sp>
      <p:pic>
        <p:nvPicPr>
          <p:cNvPr id="5" name="Picture 9" descr="Picture37.jpg"/>
          <p:cNvPicPr>
            <a:picLocks noChangeAspect="1"/>
          </p:cNvPicPr>
          <p:nvPr/>
        </p:nvPicPr>
        <p:blipFill>
          <a:blip r:embed="rId2"/>
          <a:srcRect/>
          <a:stretch>
            <a:fillRect/>
          </a:stretch>
        </p:blipFill>
        <p:spPr bwMode="auto">
          <a:xfrm>
            <a:off x="251520" y="404664"/>
            <a:ext cx="1408112" cy="1358900"/>
          </a:xfrm>
          <a:prstGeom prst="rect">
            <a:avLst/>
          </a:prstGeom>
          <a:noFill/>
          <a:ln w="9525">
            <a:noFill/>
            <a:miter lim="800000"/>
            <a:headEnd/>
            <a:tailEnd/>
          </a:ln>
        </p:spPr>
      </p:pic>
      <p:sp>
        <p:nvSpPr>
          <p:cNvPr id="2" name="1 Rectángulo"/>
          <p:cNvSpPr/>
          <p:nvPr/>
        </p:nvSpPr>
        <p:spPr>
          <a:xfrm>
            <a:off x="2051720" y="1084114"/>
            <a:ext cx="6048672" cy="1815882"/>
          </a:xfrm>
          <a:prstGeom prst="rect">
            <a:avLst/>
          </a:prstGeom>
        </p:spPr>
        <p:txBody>
          <a:bodyPr wrap="square">
            <a:spAutoFit/>
          </a:bodyPr>
          <a:lstStyle/>
          <a:p>
            <a:r>
              <a:rPr lang="es-MX" sz="2800" b="1" dirty="0"/>
              <a:t>“El único patrimonio y valor que no tiende a desvalorarizarse es el de la capacitación de los hombres: la formación”</a:t>
            </a:r>
          </a:p>
        </p:txBody>
      </p:sp>
    </p:spTree>
    <p:extLst>
      <p:ext uri="{BB962C8B-B14F-4D97-AF65-F5344CB8AC3E}">
        <p14:creationId xmlns:p14="http://schemas.microsoft.com/office/powerpoint/2010/main" val="2772632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166843"/>
            <a:ext cx="7200800" cy="4524315"/>
          </a:xfrm>
          <a:prstGeom prst="rect">
            <a:avLst/>
          </a:prstGeom>
        </p:spPr>
        <p:txBody>
          <a:bodyPr wrap="square">
            <a:spAutoFit/>
          </a:bodyPr>
          <a:lstStyle/>
          <a:p>
            <a:pPr algn="ctr" fontAlgn="auto">
              <a:spcBef>
                <a:spcPts val="0"/>
              </a:spcBef>
              <a:spcAft>
                <a:spcPts val="0"/>
              </a:spcAft>
              <a:defRPr/>
            </a:pPr>
            <a:r>
              <a:rPr lang="es-ES" b="1" dirty="0">
                <a:latin typeface="Arial" pitchFamily="34" charset="0"/>
                <a:cs typeface="Arial" pitchFamily="34" charset="0"/>
              </a:rPr>
              <a:t>CONTACTENOS EN:</a:t>
            </a:r>
          </a:p>
          <a:p>
            <a:pPr algn="ctr" fontAlgn="auto">
              <a:spcBef>
                <a:spcPts val="0"/>
              </a:spcBef>
              <a:spcAft>
                <a:spcPts val="0"/>
              </a:spcAft>
              <a:defRPr/>
            </a:pPr>
            <a:endParaRPr lang="es-ES" b="1" dirty="0">
              <a:latin typeface="Arial" pitchFamily="34" charset="0"/>
              <a:cs typeface="Arial" pitchFamily="34" charset="0"/>
            </a:endParaRPr>
          </a:p>
          <a:p>
            <a:pPr algn="ctr" fontAlgn="auto">
              <a:spcBef>
                <a:spcPts val="0"/>
              </a:spcBef>
              <a:spcAft>
                <a:spcPts val="0"/>
              </a:spcAft>
              <a:defRPr/>
            </a:pPr>
            <a:r>
              <a:rPr lang="es-ES" b="1" dirty="0">
                <a:latin typeface="Arial" pitchFamily="34" charset="0"/>
                <a:cs typeface="Arial" pitchFamily="34" charset="0"/>
              </a:rPr>
              <a:t> CALLE 19 DE MARZO, COL. SAN JOSE, MAGDALENA TEQUISISTLAN, OAX. </a:t>
            </a:r>
          </a:p>
          <a:p>
            <a:pPr algn="ctr" fontAlgn="auto">
              <a:spcBef>
                <a:spcPts val="0"/>
              </a:spcBef>
              <a:spcAft>
                <a:spcPts val="0"/>
              </a:spcAft>
              <a:defRPr/>
            </a:pPr>
            <a:endParaRPr lang="es-ES" b="1" dirty="0">
              <a:latin typeface="Arial" pitchFamily="34" charset="0"/>
              <a:cs typeface="Arial" pitchFamily="34" charset="0"/>
            </a:endParaRPr>
          </a:p>
          <a:p>
            <a:pPr algn="ctr" fontAlgn="auto">
              <a:spcBef>
                <a:spcPts val="0"/>
              </a:spcBef>
              <a:spcAft>
                <a:spcPts val="0"/>
              </a:spcAft>
              <a:defRPr/>
            </a:pPr>
            <a:endParaRPr lang="es-ES" b="1" dirty="0">
              <a:latin typeface="Arial" pitchFamily="34" charset="0"/>
              <a:cs typeface="Arial" pitchFamily="34" charset="0"/>
            </a:endParaRPr>
          </a:p>
          <a:p>
            <a:pPr algn="ctr" fontAlgn="auto">
              <a:spcBef>
                <a:spcPts val="0"/>
              </a:spcBef>
              <a:spcAft>
                <a:spcPts val="0"/>
              </a:spcAft>
              <a:defRPr/>
            </a:pPr>
            <a:r>
              <a:rPr lang="es-ES" b="1" dirty="0">
                <a:latin typeface="Arial" pitchFamily="34" charset="0"/>
                <a:cs typeface="Arial" pitchFamily="34" charset="0"/>
              </a:rPr>
              <a:t>TEL:  01 995 721 21 38</a:t>
            </a:r>
          </a:p>
          <a:p>
            <a:pPr algn="ctr" fontAlgn="auto">
              <a:spcBef>
                <a:spcPts val="0"/>
              </a:spcBef>
              <a:spcAft>
                <a:spcPts val="0"/>
              </a:spcAft>
              <a:defRPr/>
            </a:pPr>
            <a:endParaRPr lang="es-ES" b="1" dirty="0">
              <a:latin typeface="Arial" pitchFamily="34" charset="0"/>
              <a:cs typeface="Arial" pitchFamily="34" charset="0"/>
            </a:endParaRPr>
          </a:p>
          <a:p>
            <a:pPr algn="ctr" fontAlgn="auto">
              <a:spcBef>
                <a:spcPts val="0"/>
              </a:spcBef>
              <a:spcAft>
                <a:spcPts val="0"/>
              </a:spcAft>
              <a:defRPr/>
            </a:pPr>
            <a:r>
              <a:rPr lang="es-ES" b="1" dirty="0">
                <a:latin typeface="Arial" pitchFamily="34" charset="0"/>
                <a:cs typeface="Arial" pitchFamily="34" charset="0"/>
              </a:rPr>
              <a:t>CORREO ELECTRONICO:</a:t>
            </a:r>
          </a:p>
          <a:p>
            <a:pPr algn="ctr" fontAlgn="auto">
              <a:spcBef>
                <a:spcPts val="0"/>
              </a:spcBef>
              <a:spcAft>
                <a:spcPts val="0"/>
              </a:spcAft>
              <a:defRPr/>
            </a:pPr>
            <a:r>
              <a:rPr lang="es-ES" b="1" dirty="0">
                <a:latin typeface="Arial" pitchFamily="34" charset="0"/>
                <a:cs typeface="Arial" pitchFamily="34" charset="0"/>
              </a:rPr>
              <a:t> agroemex_@hotmail.com</a:t>
            </a:r>
          </a:p>
          <a:p>
            <a:pPr algn="ctr" fontAlgn="auto">
              <a:spcBef>
                <a:spcPts val="0"/>
              </a:spcBef>
              <a:spcAft>
                <a:spcPts val="0"/>
              </a:spcAft>
              <a:defRPr/>
            </a:pPr>
            <a:endParaRPr lang="es-ES" b="1" dirty="0">
              <a:latin typeface="Arial" pitchFamily="34" charset="0"/>
              <a:cs typeface="Arial" pitchFamily="34" charset="0"/>
            </a:endParaRPr>
          </a:p>
          <a:p>
            <a:pPr algn="ctr" fontAlgn="auto">
              <a:spcBef>
                <a:spcPts val="0"/>
              </a:spcBef>
              <a:spcAft>
                <a:spcPts val="0"/>
              </a:spcAft>
              <a:defRPr/>
            </a:pPr>
            <a:r>
              <a:rPr lang="es-ES" b="1" dirty="0">
                <a:latin typeface="Arial" pitchFamily="34" charset="0"/>
                <a:cs typeface="Arial" pitchFamily="34" charset="0"/>
              </a:rPr>
              <a:t>PERSONA DE CONTACTO:</a:t>
            </a:r>
          </a:p>
          <a:p>
            <a:pPr algn="ctr" fontAlgn="auto">
              <a:spcBef>
                <a:spcPts val="0"/>
              </a:spcBef>
              <a:spcAft>
                <a:spcPts val="0"/>
              </a:spcAft>
              <a:defRPr/>
            </a:pPr>
            <a:endParaRPr lang="es-ES" b="1" dirty="0">
              <a:latin typeface="Arial" pitchFamily="34" charset="0"/>
              <a:cs typeface="Arial" pitchFamily="34" charset="0"/>
            </a:endParaRPr>
          </a:p>
          <a:p>
            <a:pPr algn="ctr" fontAlgn="auto">
              <a:spcBef>
                <a:spcPts val="0"/>
              </a:spcBef>
              <a:spcAft>
                <a:spcPts val="0"/>
              </a:spcAft>
              <a:defRPr/>
            </a:pPr>
            <a:r>
              <a:rPr lang="es-ES" b="1" dirty="0">
                <a:latin typeface="Arial" pitchFamily="34" charset="0"/>
                <a:cs typeface="Arial" pitchFamily="34" charset="0"/>
              </a:rPr>
              <a:t>C.GERARDO PACHECO RODRIGUEZ</a:t>
            </a:r>
          </a:p>
          <a:p>
            <a:pPr algn="ctr" fontAlgn="auto">
              <a:spcBef>
                <a:spcPts val="0"/>
              </a:spcBef>
              <a:spcAft>
                <a:spcPts val="0"/>
              </a:spcAft>
              <a:defRPr/>
            </a:pPr>
            <a:endParaRPr lang="es-ES" b="1" dirty="0">
              <a:latin typeface="Arial" pitchFamily="34" charset="0"/>
              <a:cs typeface="Arial" pitchFamily="34" charset="0"/>
            </a:endParaRPr>
          </a:p>
          <a:p>
            <a:pPr algn="ctr" fontAlgn="auto">
              <a:spcBef>
                <a:spcPts val="0"/>
              </a:spcBef>
              <a:spcAft>
                <a:spcPts val="0"/>
              </a:spcAft>
              <a:defRPr/>
            </a:pPr>
            <a:r>
              <a:rPr lang="es-ES" b="1" dirty="0">
                <a:latin typeface="Arial" pitchFamily="34" charset="0"/>
                <a:cs typeface="Arial" pitchFamily="34" charset="0"/>
              </a:rPr>
              <a:t>www.ccc-ecotierra.org</a:t>
            </a:r>
            <a:endParaRPr lang="es-MX" b="1" dirty="0">
              <a:latin typeface="Arial" pitchFamily="34" charset="0"/>
              <a:cs typeface="Arial" pitchFamily="34" charset="0"/>
            </a:endParaRPr>
          </a:p>
        </p:txBody>
      </p:sp>
    </p:spTree>
    <p:extLst>
      <p:ext uri="{BB962C8B-B14F-4D97-AF65-F5344CB8AC3E}">
        <p14:creationId xmlns:p14="http://schemas.microsoft.com/office/powerpoint/2010/main" val="2690330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2190750" y="333375"/>
            <a:ext cx="6629400" cy="431800"/>
          </a:xfrm>
          <a:prstGeom prst="rect">
            <a:avLst/>
          </a:prstGeom>
          <a:noFill/>
          <a:ln w="9525">
            <a:noFill/>
            <a:miter lim="800000"/>
            <a:headEnd/>
            <a:tailEnd/>
          </a:ln>
        </p:spPr>
        <p:txBody>
          <a:bodyPr lIns="92075" tIns="46038" rIns="92075" bIns="46038" anchor="b"/>
          <a:lstStyle/>
          <a:p>
            <a:pPr algn="r">
              <a:lnSpc>
                <a:spcPct val="150000"/>
              </a:lnSpc>
            </a:pPr>
            <a:r>
              <a:rPr lang="es-MX" sz="2200" b="1">
                <a:latin typeface="Calibri" pitchFamily="34" charset="0"/>
              </a:rPr>
              <a:t>Antecedentes y objetivos</a:t>
            </a:r>
          </a:p>
        </p:txBody>
      </p:sp>
      <p:sp>
        <p:nvSpPr>
          <p:cNvPr id="15362" name="Rectangle 14"/>
          <p:cNvSpPr>
            <a:spLocks noChangeArrowheads="1"/>
          </p:cNvSpPr>
          <p:nvPr/>
        </p:nvSpPr>
        <p:spPr bwMode="gray">
          <a:xfrm>
            <a:off x="1619250" y="765175"/>
            <a:ext cx="7173913" cy="71438"/>
          </a:xfrm>
          <a:prstGeom prst="rect">
            <a:avLst/>
          </a:prstGeom>
          <a:solidFill>
            <a:schemeClr val="accent2"/>
          </a:solidFill>
          <a:ln w="9525">
            <a:noFill/>
            <a:miter lim="800000"/>
            <a:headEnd/>
            <a:tailEnd/>
          </a:ln>
        </p:spPr>
        <p:txBody>
          <a:bodyPr wrap="none" anchor="ctr"/>
          <a:lstStyle/>
          <a:p>
            <a:endParaRPr lang="es-MX">
              <a:latin typeface="Gill Sans MT"/>
            </a:endParaRPr>
          </a:p>
        </p:txBody>
      </p:sp>
      <p:pic>
        <p:nvPicPr>
          <p:cNvPr id="15363" name="Picture 12" descr="Picture37.jpg"/>
          <p:cNvPicPr>
            <a:picLocks noChangeAspect="1"/>
          </p:cNvPicPr>
          <p:nvPr/>
        </p:nvPicPr>
        <p:blipFill>
          <a:blip r:embed="rId3"/>
          <a:srcRect/>
          <a:stretch>
            <a:fillRect/>
          </a:stretch>
        </p:blipFill>
        <p:spPr bwMode="auto">
          <a:xfrm>
            <a:off x="1038225" y="55563"/>
            <a:ext cx="1152525" cy="1111250"/>
          </a:xfrm>
          <a:prstGeom prst="rect">
            <a:avLst/>
          </a:prstGeom>
          <a:noFill/>
          <a:ln w="9525">
            <a:noFill/>
            <a:miter lim="800000"/>
            <a:headEnd/>
            <a:tailEnd/>
          </a:ln>
        </p:spPr>
      </p:pic>
      <p:sp>
        <p:nvSpPr>
          <p:cNvPr id="11" name="Rectangle 3"/>
          <p:cNvSpPr>
            <a:spLocks noChangeArrowheads="1"/>
          </p:cNvSpPr>
          <p:nvPr/>
        </p:nvSpPr>
        <p:spPr bwMode="auto">
          <a:xfrm>
            <a:off x="4572000" y="3933056"/>
            <a:ext cx="3960440" cy="266429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92075" tIns="46038" rIns="92075" bIns="46038"/>
          <a:lstStyle/>
          <a:p>
            <a:pPr marL="273050" indent="-273050" fontAlgn="auto">
              <a:spcBef>
                <a:spcPct val="20000"/>
              </a:spcBef>
              <a:spcAft>
                <a:spcPts val="0"/>
              </a:spcAft>
              <a:defRPr/>
            </a:pPr>
            <a:r>
              <a:rPr lang="es-ES" sz="1400" b="1" dirty="0">
                <a:solidFill>
                  <a:schemeClr val="tx1"/>
                </a:solidFill>
                <a:latin typeface="Calibri" pitchFamily="34" charset="0"/>
              </a:rPr>
              <a:t>OBJETIVOS:</a:t>
            </a:r>
          </a:p>
          <a:p>
            <a:pPr marL="273050" indent="-273050" fontAlgn="auto">
              <a:spcBef>
                <a:spcPts val="0"/>
              </a:spcBef>
              <a:spcAft>
                <a:spcPts val="0"/>
              </a:spcAft>
              <a:defRPr/>
            </a:pPr>
            <a:endParaRPr lang="es-ES" sz="400" b="1" dirty="0">
              <a:solidFill>
                <a:schemeClr val="tx1"/>
              </a:solidFill>
              <a:latin typeface="Calibri" pitchFamily="34" charset="0"/>
            </a:endParaRPr>
          </a:p>
          <a:p>
            <a:pPr marL="273050" indent="-273050" algn="just" fontAlgn="auto">
              <a:spcBef>
                <a:spcPct val="20000"/>
              </a:spcBef>
              <a:spcAft>
                <a:spcPts val="0"/>
              </a:spcAft>
              <a:buFontTx/>
              <a:buBlip>
                <a:blip r:embed="rId4"/>
              </a:buBlip>
              <a:defRPr/>
            </a:pPr>
            <a:r>
              <a:rPr lang="es-ES" sz="1400" dirty="0">
                <a:solidFill>
                  <a:schemeClr val="tx2">
                    <a:lumMod val="25000"/>
                  </a:schemeClr>
                </a:solidFill>
                <a:latin typeface="Calibri" pitchFamily="34" charset="0"/>
              </a:rPr>
              <a:t>CCC busca consolidar líneas de Trabajo </a:t>
            </a:r>
            <a:r>
              <a:rPr lang="es-ES" sz="1400" u="sng" dirty="0">
                <a:solidFill>
                  <a:schemeClr val="tx2">
                    <a:lumMod val="25000"/>
                  </a:schemeClr>
                </a:solidFill>
                <a:latin typeface="Calibri" pitchFamily="34" charset="0"/>
              </a:rPr>
              <a:t>rentables y eficientes</a:t>
            </a:r>
            <a:r>
              <a:rPr lang="es-ES" sz="1400" dirty="0">
                <a:solidFill>
                  <a:schemeClr val="tx2">
                    <a:lumMod val="25000"/>
                  </a:schemeClr>
                </a:solidFill>
                <a:latin typeface="Calibri" pitchFamily="34" charset="0"/>
              </a:rPr>
              <a:t>, bajo los principios de economía social y solidaria, operando un modelo exitoso de desarrollo regional .</a:t>
            </a:r>
            <a:endParaRPr lang="es-MX" sz="1400" dirty="0">
              <a:solidFill>
                <a:schemeClr val="tx2">
                  <a:lumMod val="25000"/>
                </a:schemeClr>
              </a:solidFill>
              <a:latin typeface="Calibri" pitchFamily="34" charset="0"/>
            </a:endParaRPr>
          </a:p>
          <a:p>
            <a:pPr marL="273050" indent="-273050" fontAlgn="auto">
              <a:spcBef>
                <a:spcPts val="0"/>
              </a:spcBef>
              <a:spcAft>
                <a:spcPts val="0"/>
              </a:spcAft>
              <a:buFontTx/>
              <a:buBlip>
                <a:blip r:embed="rId4"/>
              </a:buBlip>
              <a:defRPr/>
            </a:pPr>
            <a:endParaRPr lang="es-MX" sz="400" dirty="0">
              <a:solidFill>
                <a:schemeClr val="tx2">
                  <a:lumMod val="25000"/>
                </a:schemeClr>
              </a:solidFill>
              <a:latin typeface="Calibri" pitchFamily="34" charset="0"/>
            </a:endParaRPr>
          </a:p>
          <a:p>
            <a:pPr marL="273050" indent="-273050" fontAlgn="auto">
              <a:spcBef>
                <a:spcPct val="20000"/>
              </a:spcBef>
              <a:spcAft>
                <a:spcPts val="0"/>
              </a:spcAft>
              <a:buFontTx/>
              <a:buBlip>
                <a:blip r:embed="rId4"/>
              </a:buBlip>
              <a:defRPr/>
            </a:pPr>
            <a:r>
              <a:rPr lang="es-MX" sz="1400" dirty="0">
                <a:solidFill>
                  <a:schemeClr val="tx2">
                    <a:lumMod val="25000"/>
                  </a:schemeClr>
                </a:solidFill>
                <a:latin typeface="Calibri" pitchFamily="34" charset="0"/>
              </a:rPr>
              <a:t>CCC promueve la creación de agroindustrias, en tanto son el medio para aumentar y retener en la región el valor agregado de la producción campesina.</a:t>
            </a:r>
          </a:p>
          <a:p>
            <a:pPr fontAlgn="auto">
              <a:spcBef>
                <a:spcPct val="20000"/>
              </a:spcBef>
              <a:spcAft>
                <a:spcPts val="0"/>
              </a:spcAft>
              <a:defRPr/>
            </a:pPr>
            <a:endParaRPr lang="es-ES" sz="1400" b="1" dirty="0">
              <a:solidFill>
                <a:schemeClr val="tx1"/>
              </a:solidFill>
              <a:latin typeface="Calibri" pitchFamily="34" charset="0"/>
            </a:endParaRPr>
          </a:p>
        </p:txBody>
      </p:sp>
      <p:sp>
        <p:nvSpPr>
          <p:cNvPr id="12" name="Rectangle 3"/>
          <p:cNvSpPr>
            <a:spLocks noChangeArrowheads="1"/>
          </p:cNvSpPr>
          <p:nvPr/>
        </p:nvSpPr>
        <p:spPr bwMode="auto">
          <a:xfrm>
            <a:off x="683568" y="1238821"/>
            <a:ext cx="3672408" cy="543053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92075" tIns="46038" rIns="92075" bIns="46038"/>
          <a:lstStyle/>
          <a:p>
            <a:pPr marL="342900" indent="-342900" fontAlgn="auto">
              <a:spcBef>
                <a:spcPts val="0"/>
              </a:spcBef>
              <a:spcAft>
                <a:spcPts val="0"/>
              </a:spcAft>
              <a:buFontTx/>
              <a:buBlip>
                <a:blip r:embed="rId5"/>
              </a:buBlip>
              <a:defRPr/>
            </a:pPr>
            <a:endParaRPr lang="es-MX" sz="500" b="1" dirty="0">
              <a:solidFill>
                <a:schemeClr val="bg1"/>
              </a:solidFill>
              <a:latin typeface="Calibri" pitchFamily="34" charset="0"/>
            </a:endParaRPr>
          </a:p>
          <a:p>
            <a:pPr marL="342900" indent="-342900" fontAlgn="auto">
              <a:spcBef>
                <a:spcPct val="20000"/>
              </a:spcBef>
              <a:spcAft>
                <a:spcPts val="600"/>
              </a:spcAft>
              <a:buFontTx/>
              <a:buBlip>
                <a:blip r:embed="rId5"/>
              </a:buBlip>
              <a:defRPr/>
            </a:pPr>
            <a:r>
              <a:rPr lang="es-MX" sz="1500" b="1" dirty="0">
                <a:solidFill>
                  <a:schemeClr val="tx1">
                    <a:lumMod val="95000"/>
                  </a:schemeClr>
                </a:solidFill>
                <a:latin typeface="Calibri" pitchFamily="34" charset="0"/>
              </a:rPr>
              <a:t>Organización de pequeños </a:t>
            </a:r>
            <a:r>
              <a:rPr lang="es-MX" sz="1500" b="1" dirty="0" smtClean="0">
                <a:solidFill>
                  <a:schemeClr val="tx1">
                    <a:lumMod val="95000"/>
                  </a:schemeClr>
                </a:solidFill>
                <a:latin typeface="Calibri" pitchFamily="34" charset="0"/>
              </a:rPr>
              <a:t>productores, hombres </a:t>
            </a:r>
            <a:r>
              <a:rPr lang="es-MX" sz="1500" b="1" dirty="0">
                <a:solidFill>
                  <a:schemeClr val="tx1">
                    <a:lumMod val="95000"/>
                  </a:schemeClr>
                </a:solidFill>
                <a:latin typeface="Calibri" pitchFamily="34" charset="0"/>
              </a:rPr>
              <a:t>y mujeres indígenas mixes, zapotecas, chontales, </a:t>
            </a:r>
            <a:r>
              <a:rPr lang="es-MX" sz="1500" b="1" dirty="0" smtClean="0">
                <a:solidFill>
                  <a:schemeClr val="tx1">
                    <a:lumMod val="95000"/>
                  </a:schemeClr>
                </a:solidFill>
                <a:latin typeface="Calibri" pitchFamily="34" charset="0"/>
              </a:rPr>
              <a:t>mixtecos,  </a:t>
            </a:r>
            <a:r>
              <a:rPr lang="es-MX" sz="1500" b="1" dirty="0">
                <a:solidFill>
                  <a:schemeClr val="tx1">
                    <a:lumMod val="95000"/>
                  </a:schemeClr>
                </a:solidFill>
                <a:latin typeface="Calibri" pitchFamily="34" charset="0"/>
              </a:rPr>
              <a:t>zoques y mestizos;</a:t>
            </a:r>
          </a:p>
          <a:p>
            <a:pPr marL="342900" indent="-342900" fontAlgn="auto">
              <a:spcBef>
                <a:spcPct val="20000"/>
              </a:spcBef>
              <a:spcAft>
                <a:spcPts val="600"/>
              </a:spcAft>
              <a:buFontTx/>
              <a:buBlip>
                <a:blip r:embed="rId5"/>
              </a:buBlip>
              <a:defRPr/>
            </a:pPr>
            <a:r>
              <a:rPr lang="es-MX" sz="1500" b="1" dirty="0">
                <a:solidFill>
                  <a:schemeClr val="tx1">
                    <a:lumMod val="95000"/>
                  </a:schemeClr>
                </a:solidFill>
                <a:latin typeface="Calibri" pitchFamily="34" charset="0"/>
              </a:rPr>
              <a:t>Constituida el 9 de octubre de 1995.</a:t>
            </a:r>
          </a:p>
          <a:p>
            <a:pPr marL="342900" indent="-342900" fontAlgn="auto">
              <a:spcBef>
                <a:spcPct val="20000"/>
              </a:spcBef>
              <a:spcAft>
                <a:spcPts val="600"/>
              </a:spcAft>
              <a:buFontTx/>
              <a:buBlip>
                <a:blip r:embed="rId5"/>
              </a:buBlip>
              <a:defRPr/>
            </a:pPr>
            <a:r>
              <a:rPr lang="es-MX" sz="1500" b="1" dirty="0">
                <a:solidFill>
                  <a:schemeClr val="tx1">
                    <a:lumMod val="95000"/>
                  </a:schemeClr>
                </a:solidFill>
                <a:latin typeface="Calibri" pitchFamily="34" charset="0"/>
              </a:rPr>
              <a:t>Su filosofía y práctica nacen por la necesidad de las comunidades para establecer un modelo socio-económico alternativo, donde se respete y reconozcan los derechos de los más pobres.</a:t>
            </a:r>
          </a:p>
          <a:p>
            <a:pPr marL="342900" indent="-342900" fontAlgn="auto">
              <a:spcBef>
                <a:spcPct val="20000"/>
              </a:spcBef>
              <a:spcAft>
                <a:spcPts val="600"/>
              </a:spcAft>
              <a:buFontTx/>
              <a:buBlip>
                <a:blip r:embed="rId5"/>
              </a:buBlip>
              <a:defRPr/>
            </a:pPr>
            <a:r>
              <a:rPr lang="es-MX" sz="1500" b="1" dirty="0">
                <a:solidFill>
                  <a:schemeClr val="tx1">
                    <a:lumMod val="95000"/>
                  </a:schemeClr>
                </a:solidFill>
                <a:latin typeface="Calibri" pitchFamily="34" charset="0"/>
              </a:rPr>
              <a:t>Certificados por </a:t>
            </a:r>
            <a:r>
              <a:rPr lang="es-MX" sz="1500" b="1" dirty="0" err="1">
                <a:solidFill>
                  <a:schemeClr val="tx1">
                    <a:lumMod val="95000"/>
                  </a:schemeClr>
                </a:solidFill>
                <a:latin typeface="Calibri" pitchFamily="34" charset="0"/>
              </a:rPr>
              <a:t>Certimex</a:t>
            </a:r>
            <a:r>
              <a:rPr lang="es-MX" sz="1500" b="1" dirty="0">
                <a:solidFill>
                  <a:schemeClr val="tx1">
                    <a:lumMod val="95000"/>
                  </a:schemeClr>
                </a:solidFill>
                <a:latin typeface="Calibri" pitchFamily="34" charset="0"/>
              </a:rPr>
              <a:t> y Comercio Justo Internacional</a:t>
            </a:r>
          </a:p>
          <a:p>
            <a:pPr marL="342900" indent="-342900" fontAlgn="auto">
              <a:spcBef>
                <a:spcPct val="20000"/>
              </a:spcBef>
              <a:spcAft>
                <a:spcPts val="600"/>
              </a:spcAft>
              <a:buFontTx/>
              <a:buBlip>
                <a:blip r:embed="rId5"/>
              </a:buBlip>
              <a:defRPr/>
            </a:pPr>
            <a:r>
              <a:rPr lang="es-MX" sz="1500" b="1" dirty="0" smtClean="0">
                <a:solidFill>
                  <a:schemeClr val="tx1">
                    <a:lumMod val="95000"/>
                  </a:schemeClr>
                </a:solidFill>
                <a:latin typeface="Calibri" pitchFamily="34" charset="0"/>
              </a:rPr>
              <a:t>6,057 </a:t>
            </a:r>
            <a:r>
              <a:rPr lang="es-MX" sz="1500" b="1" dirty="0">
                <a:solidFill>
                  <a:schemeClr val="tx1">
                    <a:lumMod val="95000"/>
                  </a:schemeClr>
                </a:solidFill>
                <a:latin typeface="Calibri" pitchFamily="34" charset="0"/>
              </a:rPr>
              <a:t>ha bajo manejo (certificadas </a:t>
            </a:r>
            <a:r>
              <a:rPr lang="es-MX" sz="1500" b="1" dirty="0" smtClean="0">
                <a:solidFill>
                  <a:schemeClr val="tx1">
                    <a:lumMod val="95000"/>
                  </a:schemeClr>
                </a:solidFill>
                <a:latin typeface="Calibri" pitchFamily="34" charset="0"/>
              </a:rPr>
              <a:t>orgánicamente y </a:t>
            </a:r>
            <a:r>
              <a:rPr lang="es-MX" sz="1500" b="1" dirty="0">
                <a:solidFill>
                  <a:schemeClr val="tx1">
                    <a:lumMod val="95000"/>
                  </a:schemeClr>
                </a:solidFill>
                <a:latin typeface="Calibri" pitchFamily="34" charset="0"/>
              </a:rPr>
              <a:t>en transición </a:t>
            </a:r>
            <a:r>
              <a:rPr lang="es-MX" sz="1500" b="1" dirty="0" smtClean="0">
                <a:solidFill>
                  <a:schemeClr val="tx1">
                    <a:lumMod val="95000"/>
                  </a:schemeClr>
                </a:solidFill>
                <a:latin typeface="Calibri" pitchFamily="34" charset="0"/>
              </a:rPr>
              <a:t>, </a:t>
            </a:r>
            <a:r>
              <a:rPr lang="es-MX" sz="1500" b="1" dirty="0">
                <a:solidFill>
                  <a:schemeClr val="tx1">
                    <a:lumMod val="95000"/>
                  </a:schemeClr>
                </a:solidFill>
                <a:latin typeface="Calibri" pitchFamily="34" charset="0"/>
              </a:rPr>
              <a:t>correspondientes a 6</a:t>
            </a:r>
            <a:r>
              <a:rPr lang="es-MX" sz="1500" b="1" dirty="0" smtClean="0">
                <a:solidFill>
                  <a:schemeClr val="tx1">
                    <a:lumMod val="95000"/>
                  </a:schemeClr>
                </a:solidFill>
                <a:latin typeface="Calibri" pitchFamily="34" charset="0"/>
              </a:rPr>
              <a:t>00 </a:t>
            </a:r>
            <a:r>
              <a:rPr lang="es-MX" sz="1500" b="1" dirty="0">
                <a:solidFill>
                  <a:schemeClr val="tx1">
                    <a:lumMod val="95000"/>
                  </a:schemeClr>
                </a:solidFill>
                <a:latin typeface="Calibri" pitchFamily="34" charset="0"/>
              </a:rPr>
              <a:t>productores</a:t>
            </a:r>
            <a:r>
              <a:rPr lang="es-MX" sz="1500" b="1" dirty="0" smtClean="0">
                <a:solidFill>
                  <a:schemeClr val="tx1">
                    <a:lumMod val="95000"/>
                  </a:schemeClr>
                </a:solidFill>
                <a:latin typeface="Calibri" pitchFamily="34" charset="0"/>
              </a:rPr>
              <a:t>.</a:t>
            </a:r>
          </a:p>
          <a:p>
            <a:pPr marL="342900" indent="-342900" fontAlgn="auto">
              <a:spcBef>
                <a:spcPct val="20000"/>
              </a:spcBef>
              <a:spcAft>
                <a:spcPts val="600"/>
              </a:spcAft>
              <a:buFontTx/>
              <a:buBlip>
                <a:blip r:embed="rId5"/>
              </a:buBlip>
              <a:defRPr/>
            </a:pPr>
            <a:r>
              <a:rPr lang="es-MX" sz="1500" b="1" dirty="0" smtClean="0">
                <a:solidFill>
                  <a:schemeClr val="tx1">
                    <a:lumMod val="95000"/>
                  </a:schemeClr>
                </a:solidFill>
                <a:latin typeface="Calibri" pitchFamily="34" charset="0"/>
              </a:rPr>
              <a:t>Principales cultivos: Ajonjolí, Mango, Maíz, Sorgo, Chile </a:t>
            </a:r>
            <a:r>
              <a:rPr lang="es-MX" sz="1500" b="1" dirty="0" err="1" smtClean="0">
                <a:solidFill>
                  <a:schemeClr val="tx1">
                    <a:lumMod val="95000"/>
                  </a:schemeClr>
                </a:solidFill>
                <a:latin typeface="Calibri" pitchFamily="34" charset="0"/>
              </a:rPr>
              <a:t>pasilla,entre</a:t>
            </a:r>
            <a:r>
              <a:rPr lang="es-MX" sz="1500" b="1" dirty="0" smtClean="0">
                <a:solidFill>
                  <a:schemeClr val="tx1">
                    <a:lumMod val="95000"/>
                  </a:schemeClr>
                </a:solidFill>
                <a:latin typeface="Calibri" pitchFamily="34" charset="0"/>
              </a:rPr>
              <a:t> otros.</a:t>
            </a:r>
            <a:endParaRPr lang="es-MX" sz="1500" dirty="0">
              <a:solidFill>
                <a:schemeClr val="bg1"/>
              </a:solidFill>
              <a:latin typeface="Calibri" pitchFamily="34" charset="0"/>
            </a:endParaRPr>
          </a:p>
          <a:p>
            <a:pPr marL="342900" indent="-342900" fontAlgn="auto">
              <a:spcBef>
                <a:spcPct val="20000"/>
              </a:spcBef>
              <a:spcAft>
                <a:spcPts val="600"/>
              </a:spcAft>
              <a:defRPr/>
            </a:pPr>
            <a:endParaRPr lang="es-MX" sz="1500" dirty="0">
              <a:solidFill>
                <a:schemeClr val="bg1"/>
              </a:solidFill>
              <a:latin typeface="Calibri" pitchFamily="34" charset="0"/>
            </a:endParaRPr>
          </a:p>
          <a:p>
            <a:pPr marL="342900" indent="-342900" fontAlgn="auto">
              <a:spcBef>
                <a:spcPct val="20000"/>
              </a:spcBef>
              <a:spcAft>
                <a:spcPts val="600"/>
              </a:spcAft>
              <a:defRPr/>
            </a:pPr>
            <a:endParaRPr lang="es-MX" sz="1500" dirty="0">
              <a:solidFill>
                <a:schemeClr val="bg1"/>
              </a:solidFill>
              <a:latin typeface="Calibri" pitchFamily="34" charset="0"/>
            </a:endParaRPr>
          </a:p>
          <a:p>
            <a:pPr marL="342900" indent="-342900" fontAlgn="auto">
              <a:spcBef>
                <a:spcPct val="20000"/>
              </a:spcBef>
              <a:spcAft>
                <a:spcPts val="600"/>
              </a:spcAft>
              <a:defRPr/>
            </a:pPr>
            <a:endParaRPr lang="es-MX" sz="1500" dirty="0">
              <a:solidFill>
                <a:schemeClr val="bg1"/>
              </a:solidFill>
              <a:latin typeface="Calibri" pitchFamily="34" charset="0"/>
            </a:endParaRPr>
          </a:p>
        </p:txBody>
      </p:sp>
      <p:pic>
        <p:nvPicPr>
          <p:cNvPr id="1027" name="Picture 3" descr="C:\Users\binnixhooba\Documents\feria de la semilla\DSC041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908720"/>
            <a:ext cx="3960440" cy="291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700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4"/>
          <p:cNvSpPr>
            <a:spLocks noGrp="1" noChangeArrowheads="1"/>
          </p:cNvSpPr>
          <p:nvPr>
            <p:ph idx="1"/>
          </p:nvPr>
        </p:nvSpPr>
        <p:spPr>
          <a:xfrm>
            <a:off x="965901" y="1751012"/>
            <a:ext cx="7800975" cy="4630315"/>
          </a:xfr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s-MX" sz="2400" b="1" dirty="0" smtClean="0"/>
              <a:t>Mística</a:t>
            </a:r>
            <a:r>
              <a:rPr lang="es-MX" sz="2400" b="1" dirty="0"/>
              <a:t>. </a:t>
            </a:r>
            <a:endParaRPr lang="es-MX" sz="2400" b="1" dirty="0" smtClean="0"/>
          </a:p>
          <a:p>
            <a:pPr marL="0" indent="0">
              <a:buNone/>
            </a:pPr>
            <a:r>
              <a:rPr lang="es-MX" sz="2400" b="1" dirty="0" smtClean="0"/>
              <a:t>Mercado </a:t>
            </a:r>
            <a:r>
              <a:rPr lang="es-MX" sz="2400" b="1" dirty="0"/>
              <a:t>justo. </a:t>
            </a:r>
            <a:endParaRPr lang="es-MX" sz="2400" b="1" dirty="0" smtClean="0"/>
          </a:p>
          <a:p>
            <a:pPr marL="0" indent="0">
              <a:buNone/>
            </a:pPr>
            <a:r>
              <a:rPr lang="es-MX" sz="2400" b="1" dirty="0" smtClean="0"/>
              <a:t>Transparencia </a:t>
            </a:r>
            <a:r>
              <a:rPr lang="es-MX" sz="2400" b="1" dirty="0"/>
              <a:t>y honestidad en nuestros proyectos. </a:t>
            </a:r>
            <a:endParaRPr lang="es-MX" sz="2400" b="1" dirty="0" smtClean="0"/>
          </a:p>
          <a:p>
            <a:pPr marL="0" indent="0">
              <a:buNone/>
            </a:pPr>
            <a:r>
              <a:rPr lang="es-MX" sz="2400" b="1" dirty="0" smtClean="0"/>
              <a:t>Caminar </a:t>
            </a:r>
            <a:r>
              <a:rPr lang="es-MX" sz="2400" b="1" dirty="0"/>
              <a:t>con el pueblo. </a:t>
            </a:r>
          </a:p>
          <a:p>
            <a:pPr marL="0" indent="0">
              <a:buNone/>
            </a:pPr>
            <a:r>
              <a:rPr lang="es-MX" sz="2400" b="1" dirty="0" smtClean="0"/>
              <a:t>Perspectiva </a:t>
            </a:r>
            <a:r>
              <a:rPr lang="es-MX" sz="2400" b="1" dirty="0"/>
              <a:t>de género. </a:t>
            </a:r>
          </a:p>
          <a:p>
            <a:pPr marL="0" indent="0">
              <a:buNone/>
            </a:pPr>
            <a:r>
              <a:rPr lang="es-MX" sz="2400" b="1" dirty="0" smtClean="0"/>
              <a:t>Respetamos </a:t>
            </a:r>
            <a:r>
              <a:rPr lang="es-MX" sz="2400" b="1" dirty="0"/>
              <a:t>y valoramos nuestra cultura. </a:t>
            </a:r>
            <a:endParaRPr lang="es-MX" sz="2400" b="1" dirty="0" smtClean="0"/>
          </a:p>
          <a:p>
            <a:pPr marL="0" indent="0">
              <a:buNone/>
            </a:pPr>
            <a:r>
              <a:rPr lang="es-MX" sz="2400" b="1" dirty="0" smtClean="0"/>
              <a:t>La </a:t>
            </a:r>
            <a:r>
              <a:rPr lang="es-MX" sz="2400" b="1" dirty="0"/>
              <a:t>familia en nuestra organización. </a:t>
            </a:r>
            <a:endParaRPr lang="es-MX" sz="2400" b="1" dirty="0" smtClean="0"/>
          </a:p>
          <a:p>
            <a:pPr marL="0" indent="0">
              <a:buNone/>
            </a:pPr>
            <a:r>
              <a:rPr lang="es-MX" sz="2400" b="1" dirty="0" smtClean="0"/>
              <a:t>Promovemos </a:t>
            </a:r>
            <a:r>
              <a:rPr lang="es-MX" sz="2400" b="1" dirty="0"/>
              <a:t>la producción agroecológica. </a:t>
            </a:r>
            <a:endParaRPr lang="es-MX" sz="2400" b="1" dirty="0" smtClean="0"/>
          </a:p>
          <a:p>
            <a:pPr marL="0" indent="0">
              <a:buNone/>
            </a:pPr>
            <a:r>
              <a:rPr lang="es-MX" sz="2400" b="1" dirty="0" smtClean="0"/>
              <a:t>Política del </a:t>
            </a:r>
            <a:r>
              <a:rPr lang="es-MX" sz="2400" b="1" dirty="0"/>
              <a:t>bien común. </a:t>
            </a:r>
            <a:endParaRPr lang="es-MX" sz="2400" b="1" dirty="0" smtClean="0"/>
          </a:p>
          <a:p>
            <a:pPr marL="0" indent="0">
              <a:buNone/>
            </a:pPr>
            <a:r>
              <a:rPr lang="es-MX" sz="2400" b="1" dirty="0">
                <a:solidFill>
                  <a:schemeClr val="tx1"/>
                </a:solidFill>
              </a:rPr>
              <a:t>conservación de los recursos naturales. </a:t>
            </a:r>
          </a:p>
          <a:p>
            <a:pPr marL="0" indent="0">
              <a:buNone/>
            </a:pPr>
            <a:endParaRPr lang="es-MX" sz="2400" dirty="0"/>
          </a:p>
          <a:p>
            <a:pPr marL="0" indent="0">
              <a:buNone/>
            </a:pPr>
            <a:endParaRPr lang="es-MX" sz="2400" dirty="0"/>
          </a:p>
          <a:p>
            <a:pPr marL="0" indent="0">
              <a:buNone/>
            </a:pPr>
            <a:endParaRPr lang="es-MX" sz="2400" dirty="0"/>
          </a:p>
          <a:p>
            <a:pPr marL="0" indent="0">
              <a:buNone/>
            </a:pPr>
            <a:endParaRPr lang="es-MX" sz="2400" dirty="0"/>
          </a:p>
          <a:p>
            <a:pPr marL="0" indent="0">
              <a:buNone/>
            </a:pPr>
            <a:endParaRPr lang="es-MX" sz="2400" dirty="0"/>
          </a:p>
          <a:p>
            <a:pPr marL="0" indent="0">
              <a:buNone/>
            </a:pPr>
            <a:endParaRPr lang="es-MX" sz="2400" dirty="0"/>
          </a:p>
          <a:p>
            <a:pPr marL="0" indent="0">
              <a:buNone/>
            </a:pPr>
            <a:endParaRPr lang="es-MX" sz="2400" dirty="0"/>
          </a:p>
          <a:p>
            <a:pPr marL="0" indent="0" algn="just">
              <a:spcBef>
                <a:spcPct val="0"/>
              </a:spcBef>
              <a:buFontTx/>
              <a:buNone/>
            </a:pPr>
            <a:endParaRPr lang="es-ES" sz="2400" dirty="0" smtClean="0">
              <a:solidFill>
                <a:srgbClr val="002060"/>
              </a:solidFill>
              <a:latin typeface="Calibri" pitchFamily="34" charset="0"/>
            </a:endParaRPr>
          </a:p>
        </p:txBody>
      </p:sp>
      <p:sp>
        <p:nvSpPr>
          <p:cNvPr id="19458" name="Rectangle 2"/>
          <p:cNvSpPr>
            <a:spLocks noChangeArrowheads="1"/>
          </p:cNvSpPr>
          <p:nvPr/>
        </p:nvSpPr>
        <p:spPr bwMode="auto">
          <a:xfrm>
            <a:off x="2143125" y="500063"/>
            <a:ext cx="6629400" cy="571500"/>
          </a:xfrm>
          <a:prstGeom prst="rect">
            <a:avLst/>
          </a:prstGeom>
          <a:noFill/>
          <a:ln w="9525">
            <a:noFill/>
            <a:miter lim="800000"/>
            <a:headEnd/>
            <a:tailEnd/>
          </a:ln>
        </p:spPr>
        <p:txBody>
          <a:bodyPr lIns="92075" tIns="46038" rIns="92075" bIns="46038" anchor="b"/>
          <a:lstStyle/>
          <a:p>
            <a:pPr algn="r" eaLnBrk="0" hangingPunct="0">
              <a:lnSpc>
                <a:spcPct val="150000"/>
              </a:lnSpc>
            </a:pPr>
            <a:endParaRPr lang="es-MX" sz="2400" b="1"/>
          </a:p>
        </p:txBody>
      </p:sp>
      <p:sp>
        <p:nvSpPr>
          <p:cNvPr id="19459" name="Line 4"/>
          <p:cNvSpPr>
            <a:spLocks noChangeShapeType="1"/>
          </p:cNvSpPr>
          <p:nvPr/>
        </p:nvSpPr>
        <p:spPr bwMode="auto">
          <a:xfrm flipV="1">
            <a:off x="2214563" y="1071563"/>
            <a:ext cx="6619875" cy="0"/>
          </a:xfrm>
          <a:prstGeom prst="line">
            <a:avLst/>
          </a:prstGeom>
          <a:noFill/>
          <a:ln w="19050">
            <a:solidFill>
              <a:srgbClr val="FF0000"/>
            </a:solidFill>
            <a:round/>
            <a:headEnd/>
            <a:tailEnd/>
          </a:ln>
        </p:spPr>
        <p:txBody>
          <a:bodyPr wrap="none" anchor="ctr"/>
          <a:lstStyle/>
          <a:p>
            <a:endParaRPr lang="es-ES_tradnl"/>
          </a:p>
        </p:txBody>
      </p:sp>
      <p:pic>
        <p:nvPicPr>
          <p:cNvPr id="19460" name="Picture 7" descr="Picture37.jpg"/>
          <p:cNvPicPr>
            <a:picLocks noChangeAspect="1"/>
          </p:cNvPicPr>
          <p:nvPr/>
        </p:nvPicPr>
        <p:blipFill>
          <a:blip r:embed="rId2"/>
          <a:srcRect/>
          <a:stretch>
            <a:fillRect/>
          </a:stretch>
        </p:blipFill>
        <p:spPr bwMode="auto">
          <a:xfrm>
            <a:off x="1042988" y="392113"/>
            <a:ext cx="1408112" cy="1358900"/>
          </a:xfrm>
          <a:prstGeom prst="rect">
            <a:avLst/>
          </a:prstGeom>
          <a:noFill/>
          <a:ln w="9525">
            <a:noFill/>
            <a:miter lim="800000"/>
            <a:headEnd/>
            <a:tailEnd/>
          </a:ln>
        </p:spPr>
      </p:pic>
      <p:sp>
        <p:nvSpPr>
          <p:cNvPr id="19461" name="2 CuadroTexto"/>
          <p:cNvSpPr txBox="1">
            <a:spLocks noChangeArrowheads="1"/>
          </p:cNvSpPr>
          <p:nvPr/>
        </p:nvSpPr>
        <p:spPr bwMode="auto">
          <a:xfrm>
            <a:off x="4140200" y="500063"/>
            <a:ext cx="4632325" cy="369887"/>
          </a:xfrm>
          <a:prstGeom prst="rect">
            <a:avLst/>
          </a:prstGeom>
          <a:noFill/>
          <a:ln w="9525">
            <a:noFill/>
            <a:miter lim="800000"/>
            <a:headEnd/>
            <a:tailEnd/>
          </a:ln>
        </p:spPr>
        <p:txBody>
          <a:bodyPr>
            <a:spAutoFit/>
          </a:bodyPr>
          <a:lstStyle/>
          <a:p>
            <a:pPr marL="342900" indent="-342900" algn="r" eaLnBrk="0" hangingPunct="0">
              <a:spcBef>
                <a:spcPct val="20000"/>
              </a:spcBef>
            </a:pPr>
            <a:r>
              <a:rPr lang="es-MX" b="1"/>
              <a:t>Principios básicos</a:t>
            </a:r>
          </a:p>
        </p:txBody>
      </p:sp>
    </p:spTree>
    <p:extLst>
      <p:ext uri="{BB962C8B-B14F-4D97-AF65-F5344CB8AC3E}">
        <p14:creationId xmlns:p14="http://schemas.microsoft.com/office/powerpoint/2010/main" val="734604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7" descr="Picture37.jpg"/>
          <p:cNvPicPr>
            <a:picLocks noChangeAspect="1"/>
          </p:cNvPicPr>
          <p:nvPr/>
        </p:nvPicPr>
        <p:blipFill>
          <a:blip r:embed="rId3"/>
          <a:srcRect/>
          <a:stretch>
            <a:fillRect/>
          </a:stretch>
        </p:blipFill>
        <p:spPr bwMode="auto">
          <a:xfrm>
            <a:off x="1042988" y="207963"/>
            <a:ext cx="1152525" cy="1112837"/>
          </a:xfrm>
          <a:prstGeom prst="rect">
            <a:avLst/>
          </a:prstGeom>
          <a:noFill/>
          <a:ln w="9525">
            <a:noFill/>
            <a:miter lim="800000"/>
            <a:headEnd/>
            <a:tailEnd/>
          </a:ln>
        </p:spPr>
      </p:pic>
      <p:sp>
        <p:nvSpPr>
          <p:cNvPr id="17410" name="Rectangle 2"/>
          <p:cNvSpPr>
            <a:spLocks noChangeArrowheads="1"/>
          </p:cNvSpPr>
          <p:nvPr/>
        </p:nvSpPr>
        <p:spPr bwMode="auto">
          <a:xfrm>
            <a:off x="2190750" y="333375"/>
            <a:ext cx="6629400" cy="431800"/>
          </a:xfrm>
          <a:prstGeom prst="rect">
            <a:avLst/>
          </a:prstGeom>
          <a:noFill/>
          <a:ln w="9525">
            <a:noFill/>
            <a:miter lim="800000"/>
            <a:headEnd/>
            <a:tailEnd/>
          </a:ln>
        </p:spPr>
        <p:txBody>
          <a:bodyPr lIns="92075" tIns="46038" rIns="92075" bIns="46038" anchor="b"/>
          <a:lstStyle/>
          <a:p>
            <a:pPr algn="r">
              <a:lnSpc>
                <a:spcPct val="150000"/>
              </a:lnSpc>
            </a:pPr>
            <a:r>
              <a:rPr lang="es-MX" sz="2200" b="1">
                <a:latin typeface="Calibri" pitchFamily="34" charset="0"/>
              </a:rPr>
              <a:t>Cobertura regional</a:t>
            </a:r>
          </a:p>
        </p:txBody>
      </p:sp>
      <p:sp>
        <p:nvSpPr>
          <p:cNvPr id="17411" name="Rectangle 14"/>
          <p:cNvSpPr>
            <a:spLocks noChangeArrowheads="1"/>
          </p:cNvSpPr>
          <p:nvPr/>
        </p:nvSpPr>
        <p:spPr bwMode="gray">
          <a:xfrm>
            <a:off x="2411413" y="790575"/>
            <a:ext cx="6381750" cy="46038"/>
          </a:xfrm>
          <a:prstGeom prst="rect">
            <a:avLst/>
          </a:prstGeom>
          <a:solidFill>
            <a:schemeClr val="accent2"/>
          </a:solidFill>
          <a:ln w="9525">
            <a:noFill/>
            <a:miter lim="800000"/>
            <a:headEnd/>
            <a:tailEnd/>
          </a:ln>
        </p:spPr>
        <p:txBody>
          <a:bodyPr wrap="none" anchor="ctr"/>
          <a:lstStyle/>
          <a:p>
            <a:endParaRPr lang="es-MX">
              <a:latin typeface="Gill Sans M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5" y="1320800"/>
            <a:ext cx="7488832" cy="470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498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1835150" y="333375"/>
            <a:ext cx="6985000" cy="431800"/>
          </a:xfrm>
          <a:prstGeom prst="rect">
            <a:avLst/>
          </a:prstGeom>
          <a:noFill/>
          <a:ln w="9525">
            <a:noFill/>
            <a:miter lim="800000"/>
            <a:headEnd/>
            <a:tailEnd/>
          </a:ln>
        </p:spPr>
        <p:txBody>
          <a:bodyPr lIns="92075" tIns="46038" rIns="92075" bIns="46038" anchor="b"/>
          <a:lstStyle/>
          <a:p>
            <a:pPr>
              <a:lnSpc>
                <a:spcPct val="150000"/>
              </a:lnSpc>
            </a:pPr>
            <a:r>
              <a:rPr lang="es-MX" sz="2200" b="1">
                <a:latin typeface="Calibri" pitchFamily="34" charset="0"/>
              </a:rPr>
              <a:t>Aporte de los socios a las empresas de economía solidaria</a:t>
            </a:r>
          </a:p>
        </p:txBody>
      </p:sp>
      <p:sp>
        <p:nvSpPr>
          <p:cNvPr id="25602" name="Rectangle 14"/>
          <p:cNvSpPr>
            <a:spLocks noChangeArrowheads="1"/>
          </p:cNvSpPr>
          <p:nvPr/>
        </p:nvSpPr>
        <p:spPr bwMode="gray">
          <a:xfrm>
            <a:off x="1619250" y="765175"/>
            <a:ext cx="7173913" cy="71438"/>
          </a:xfrm>
          <a:prstGeom prst="rect">
            <a:avLst/>
          </a:prstGeom>
          <a:solidFill>
            <a:schemeClr val="accent2"/>
          </a:solidFill>
          <a:ln w="9525">
            <a:noFill/>
            <a:miter lim="800000"/>
            <a:headEnd/>
            <a:tailEnd/>
          </a:ln>
        </p:spPr>
        <p:txBody>
          <a:bodyPr wrap="none" anchor="ctr"/>
          <a:lstStyle/>
          <a:p>
            <a:endParaRPr lang="es-MX">
              <a:latin typeface="Gill Sans MT"/>
            </a:endParaRPr>
          </a:p>
        </p:txBody>
      </p:sp>
      <p:pic>
        <p:nvPicPr>
          <p:cNvPr id="25603" name="Picture 12" descr="Picture37.jpg"/>
          <p:cNvPicPr>
            <a:picLocks noChangeAspect="1"/>
          </p:cNvPicPr>
          <p:nvPr/>
        </p:nvPicPr>
        <p:blipFill>
          <a:blip r:embed="rId3"/>
          <a:srcRect/>
          <a:stretch>
            <a:fillRect/>
          </a:stretch>
        </p:blipFill>
        <p:spPr bwMode="auto">
          <a:xfrm>
            <a:off x="395288" y="228600"/>
            <a:ext cx="1152525" cy="1112838"/>
          </a:xfrm>
          <a:prstGeom prst="rect">
            <a:avLst/>
          </a:prstGeom>
          <a:noFill/>
          <a:ln w="9525">
            <a:noFill/>
            <a:miter lim="800000"/>
            <a:headEnd/>
            <a:tailEnd/>
          </a:ln>
        </p:spPr>
      </p:pic>
      <p:sp>
        <p:nvSpPr>
          <p:cNvPr id="11" name="TextBox 10"/>
          <p:cNvSpPr txBox="1"/>
          <p:nvPr/>
        </p:nvSpPr>
        <p:spPr>
          <a:xfrm>
            <a:off x="1331913" y="1628775"/>
            <a:ext cx="7327900" cy="40322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457200" indent="-457200" fontAlgn="auto">
              <a:spcBef>
                <a:spcPts val="0"/>
              </a:spcBef>
              <a:spcAft>
                <a:spcPts val="0"/>
              </a:spcAft>
              <a:buFontTx/>
              <a:buAutoNum type="arabicPeriod"/>
              <a:defRPr/>
            </a:pPr>
            <a:r>
              <a:rPr lang="es-MX" sz="2400" b="1" dirty="0">
                <a:solidFill>
                  <a:schemeClr val="tx1"/>
                </a:solidFill>
                <a:latin typeface="Calibri" pitchFamily="34" charset="0"/>
                <a:cs typeface="Calibri" pitchFamily="34" charset="0"/>
              </a:rPr>
              <a:t>Productos  campesinos</a:t>
            </a:r>
          </a:p>
          <a:p>
            <a:pPr marL="457200" indent="-457200" fontAlgn="auto">
              <a:spcBef>
                <a:spcPts val="0"/>
              </a:spcBef>
              <a:spcAft>
                <a:spcPts val="0"/>
              </a:spcAft>
              <a:buFontTx/>
              <a:buAutoNum type="arabicPeriod"/>
              <a:defRPr/>
            </a:pPr>
            <a:r>
              <a:rPr lang="es-MX" sz="2400" b="1" dirty="0">
                <a:solidFill>
                  <a:schemeClr val="tx1"/>
                </a:solidFill>
                <a:latin typeface="Calibri" pitchFamily="34" charset="0"/>
                <a:cs typeface="Calibri" pitchFamily="34" charset="0"/>
              </a:rPr>
              <a:t>Tequios</a:t>
            </a:r>
          </a:p>
          <a:p>
            <a:pPr marL="457200" indent="-457200" fontAlgn="auto">
              <a:spcBef>
                <a:spcPts val="0"/>
              </a:spcBef>
              <a:spcAft>
                <a:spcPts val="0"/>
              </a:spcAft>
              <a:buFontTx/>
              <a:buAutoNum type="arabicPeriod"/>
              <a:defRPr/>
            </a:pPr>
            <a:r>
              <a:rPr lang="es-MX" sz="2400" b="1" dirty="0">
                <a:solidFill>
                  <a:schemeClr val="tx1"/>
                </a:solidFill>
                <a:latin typeface="Calibri" pitchFamily="34" charset="0"/>
                <a:cs typeface="Calibri" pitchFamily="34" charset="0"/>
              </a:rPr>
              <a:t>Organización y participación</a:t>
            </a:r>
          </a:p>
          <a:p>
            <a:pPr fontAlgn="auto">
              <a:spcBef>
                <a:spcPts val="0"/>
              </a:spcBef>
              <a:spcAft>
                <a:spcPts val="0"/>
              </a:spcAft>
              <a:defRPr/>
            </a:pPr>
            <a:r>
              <a:rPr lang="es-MX" sz="2400" b="1" dirty="0">
                <a:solidFill>
                  <a:schemeClr val="tx1"/>
                </a:solidFill>
                <a:latin typeface="Calibri" pitchFamily="34" charset="0"/>
                <a:cs typeface="Calibri" pitchFamily="34" charset="0"/>
              </a:rPr>
              <a:t>4.   Aportan sabiduría</a:t>
            </a:r>
          </a:p>
          <a:p>
            <a:pPr fontAlgn="auto">
              <a:spcBef>
                <a:spcPts val="0"/>
              </a:spcBef>
              <a:spcAft>
                <a:spcPts val="0"/>
              </a:spcAft>
              <a:defRPr/>
            </a:pPr>
            <a:r>
              <a:rPr lang="es-MX" sz="2400" b="1" dirty="0">
                <a:solidFill>
                  <a:schemeClr val="tx1"/>
                </a:solidFill>
                <a:latin typeface="Calibri" pitchFamily="34" charset="0"/>
                <a:cs typeface="Calibri" pitchFamily="34" charset="0"/>
              </a:rPr>
              <a:t>5.   Cultura</a:t>
            </a:r>
          </a:p>
          <a:p>
            <a:pPr fontAlgn="auto">
              <a:spcBef>
                <a:spcPts val="0"/>
              </a:spcBef>
              <a:spcAft>
                <a:spcPts val="0"/>
              </a:spcAft>
              <a:defRPr/>
            </a:pPr>
            <a:r>
              <a:rPr lang="es-MX" sz="2400" b="1" dirty="0">
                <a:solidFill>
                  <a:schemeClr val="tx1"/>
                </a:solidFill>
                <a:latin typeface="Calibri" pitchFamily="34" charset="0"/>
                <a:cs typeface="Calibri" pitchFamily="34" charset="0"/>
              </a:rPr>
              <a:t>6.   Valores</a:t>
            </a:r>
          </a:p>
          <a:p>
            <a:pPr fontAlgn="auto">
              <a:spcBef>
                <a:spcPts val="0"/>
              </a:spcBef>
              <a:spcAft>
                <a:spcPts val="0"/>
              </a:spcAft>
              <a:defRPr/>
            </a:pPr>
            <a:r>
              <a:rPr lang="es-MX" sz="2400" b="1" dirty="0">
                <a:solidFill>
                  <a:schemeClr val="tx1"/>
                </a:solidFill>
                <a:latin typeface="Calibri" pitchFamily="34" charset="0"/>
                <a:cs typeface="Calibri" pitchFamily="34" charset="0"/>
              </a:rPr>
              <a:t>7.   Recursos económicos</a:t>
            </a:r>
          </a:p>
          <a:p>
            <a:pPr marL="457200" indent="-457200" fontAlgn="auto">
              <a:spcBef>
                <a:spcPts val="0"/>
              </a:spcBef>
              <a:spcAft>
                <a:spcPts val="0"/>
              </a:spcAft>
              <a:buFontTx/>
              <a:buAutoNum type="arabicPeriod" startAt="8"/>
              <a:defRPr/>
            </a:pPr>
            <a:r>
              <a:rPr lang="es-MX" sz="2400" b="1" dirty="0" smtClean="0">
                <a:solidFill>
                  <a:schemeClr val="tx1"/>
                </a:solidFill>
                <a:latin typeface="Calibri" pitchFamily="34" charset="0"/>
                <a:cs typeface="Calibri" pitchFamily="34" charset="0"/>
              </a:rPr>
              <a:t>Sentido </a:t>
            </a:r>
            <a:r>
              <a:rPr lang="es-MX" sz="2400" b="1" dirty="0" smtClean="0">
                <a:solidFill>
                  <a:schemeClr val="tx1"/>
                </a:solidFill>
                <a:latin typeface="Calibri" pitchFamily="34" charset="0"/>
                <a:cs typeface="Calibri" pitchFamily="34" charset="0"/>
              </a:rPr>
              <a:t>a  </a:t>
            </a:r>
            <a:r>
              <a:rPr lang="es-MX" sz="2400" b="1" dirty="0">
                <a:solidFill>
                  <a:schemeClr val="tx1"/>
                </a:solidFill>
                <a:latin typeface="Calibri" pitchFamily="34" charset="0"/>
                <a:cs typeface="Calibri" pitchFamily="34" charset="0"/>
              </a:rPr>
              <a:t>la vida</a:t>
            </a:r>
          </a:p>
          <a:p>
            <a:pPr marL="457200" indent="-457200" fontAlgn="auto">
              <a:spcBef>
                <a:spcPts val="0"/>
              </a:spcBef>
              <a:spcAft>
                <a:spcPts val="0"/>
              </a:spcAft>
              <a:buFontTx/>
              <a:buAutoNum type="arabicPeriod" startAt="8"/>
              <a:defRPr/>
            </a:pPr>
            <a:endParaRPr lang="es-MX" sz="2400" b="1" dirty="0">
              <a:solidFill>
                <a:schemeClr val="bg1"/>
              </a:solidFill>
              <a:latin typeface="Calibri" pitchFamily="34" charset="0"/>
              <a:cs typeface="Calibri" pitchFamily="34" charset="0"/>
            </a:endParaRPr>
          </a:p>
          <a:p>
            <a:pPr marL="457200" indent="-457200" fontAlgn="auto">
              <a:spcBef>
                <a:spcPts val="0"/>
              </a:spcBef>
              <a:spcAft>
                <a:spcPts val="0"/>
              </a:spcAft>
              <a:buFontTx/>
              <a:buAutoNum type="arabicPeriod" startAt="8"/>
              <a:defRPr/>
            </a:pPr>
            <a:endParaRPr lang="es-MX" sz="2000" b="1" dirty="0">
              <a:solidFill>
                <a:schemeClr val="bg1"/>
              </a:solidFill>
            </a:endParaRPr>
          </a:p>
          <a:p>
            <a:pPr fontAlgn="auto">
              <a:spcBef>
                <a:spcPts val="0"/>
              </a:spcBef>
              <a:spcAft>
                <a:spcPts val="0"/>
              </a:spcAft>
              <a:defRPr/>
            </a:pPr>
            <a:endParaRPr lang="es-MX" sz="2000" b="1" dirty="0">
              <a:solidFill>
                <a:schemeClr val="bg1"/>
              </a:solidFill>
            </a:endParaRPr>
          </a:p>
        </p:txBody>
      </p:sp>
      <p:pic>
        <p:nvPicPr>
          <p:cNvPr id="2054" name="Picture 6" descr="F:\DCIM\103MSDCF\DSC040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917" y="4108439"/>
            <a:ext cx="314288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innixhooba\Documents\feria de la semilla\DSC041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1917" y="1707481"/>
            <a:ext cx="3127896" cy="234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483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191072" y="332656"/>
            <a:ext cx="6629400" cy="432048"/>
          </a:xfrm>
          <a:prstGeom prst="rect">
            <a:avLst/>
          </a:prstGeom>
          <a:noFill/>
          <a:ln w="9525">
            <a:noFill/>
            <a:miter lim="800000"/>
            <a:headEnd/>
            <a:tailEnd/>
          </a:ln>
        </p:spPr>
        <p:txBody>
          <a:bodyPr lIns="92075" tIns="46038" rIns="92075" bIns="46038" anchor="b"/>
          <a:lstStyle/>
          <a:p>
            <a:pPr algn="r">
              <a:lnSpc>
                <a:spcPct val="150000"/>
              </a:lnSpc>
            </a:pPr>
            <a:r>
              <a:rPr lang="es-MX" sz="2200" b="1" dirty="0" smtClean="0">
                <a:solidFill>
                  <a:schemeClr val="tx1"/>
                </a:solidFill>
                <a:latin typeface="Calibri" pitchFamily="34" charset="0"/>
              </a:rPr>
              <a:t>Estructura institucional de CCC</a:t>
            </a:r>
          </a:p>
        </p:txBody>
      </p:sp>
      <p:sp>
        <p:nvSpPr>
          <p:cNvPr id="10" name="Rectangle 14"/>
          <p:cNvSpPr>
            <a:spLocks noChangeArrowheads="1"/>
          </p:cNvSpPr>
          <p:nvPr/>
        </p:nvSpPr>
        <p:spPr bwMode="gray">
          <a:xfrm>
            <a:off x="1619672" y="764704"/>
            <a:ext cx="7173044" cy="72008"/>
          </a:xfrm>
          <a:prstGeom prst="rect">
            <a:avLst/>
          </a:prstGeom>
          <a:solidFill>
            <a:schemeClr val="accent2"/>
          </a:solidFill>
          <a:ln w="9525">
            <a:solidFill>
              <a:schemeClr val="tx1"/>
            </a:solidFill>
            <a:miter lim="800000"/>
            <a:headEnd/>
            <a:tailEnd/>
          </a:ln>
          <a:effectLst/>
        </p:spPr>
        <p:txBody>
          <a:bodyPr wrap="none" anchor="ctr"/>
          <a:lstStyle/>
          <a:p>
            <a:endParaRPr lang="es-MX">
              <a:solidFill>
                <a:schemeClr val="tx1"/>
              </a:solidFill>
              <a:latin typeface="Calibri" pitchFamily="34" charset="0"/>
            </a:endParaRPr>
          </a:p>
        </p:txBody>
      </p:sp>
      <p:pic>
        <p:nvPicPr>
          <p:cNvPr id="13" name="Picture 12" descr="Picture37.jpg"/>
          <p:cNvPicPr>
            <a:picLocks noChangeAspect="1"/>
          </p:cNvPicPr>
          <p:nvPr/>
        </p:nvPicPr>
        <p:blipFill>
          <a:blip r:embed="rId3" cstate="print"/>
          <a:stretch>
            <a:fillRect/>
          </a:stretch>
        </p:blipFill>
        <p:spPr>
          <a:xfrm>
            <a:off x="395536" y="228541"/>
            <a:ext cx="1152128" cy="1112227"/>
          </a:xfrm>
          <a:prstGeom prst="rect">
            <a:avLst/>
          </a:prstGeom>
        </p:spPr>
      </p:pic>
      <p:sp>
        <p:nvSpPr>
          <p:cNvPr id="9" name="Text Box 42"/>
          <p:cNvSpPr txBox="1">
            <a:spLocks noChangeArrowheads="1"/>
          </p:cNvSpPr>
          <p:nvPr/>
        </p:nvSpPr>
        <p:spPr bwMode="auto">
          <a:xfrm>
            <a:off x="1285853" y="1696818"/>
            <a:ext cx="1357322" cy="714380"/>
          </a:xfrm>
          <a:prstGeom prst="rect">
            <a:avLst/>
          </a:prstGeom>
          <a:solidFill>
            <a:schemeClr val="accent2">
              <a:lumMod val="20000"/>
              <a:lumOff val="80000"/>
            </a:schemeClr>
          </a:solidFill>
          <a:ln w="9525">
            <a:solidFill>
              <a:schemeClr val="tx1"/>
            </a:solidFill>
            <a:miter lim="800000"/>
            <a:headEnd/>
            <a:tailEnd/>
          </a:ln>
        </p:spPr>
        <p:txBody>
          <a:bodyPr anchor="ctr" anchorCtr="1"/>
          <a:lstStyle/>
          <a:p>
            <a:r>
              <a:rPr lang="es-MX" sz="1400" b="1" dirty="0" smtClean="0">
                <a:solidFill>
                  <a:schemeClr val="tx1"/>
                </a:solidFill>
                <a:latin typeface="Calibri" pitchFamily="34" charset="0"/>
                <a:ea typeface="Times New Roman" pitchFamily="18" charset="0"/>
                <a:cs typeface="Arial" charset="0"/>
              </a:rPr>
              <a:t>Comité  Ejecutivo</a:t>
            </a:r>
            <a:endParaRPr lang="es-MX" sz="1400" b="1" dirty="0">
              <a:solidFill>
                <a:schemeClr val="tx1"/>
              </a:solidFill>
              <a:latin typeface="Calibri" pitchFamily="34" charset="0"/>
              <a:ea typeface="Times New Roman" pitchFamily="18" charset="0"/>
              <a:cs typeface="Arial" charset="0"/>
            </a:endParaRPr>
          </a:p>
        </p:txBody>
      </p:sp>
      <p:sp>
        <p:nvSpPr>
          <p:cNvPr id="11" name="Text Box 40"/>
          <p:cNvSpPr txBox="1">
            <a:spLocks noChangeArrowheads="1"/>
          </p:cNvSpPr>
          <p:nvPr/>
        </p:nvSpPr>
        <p:spPr bwMode="auto">
          <a:xfrm>
            <a:off x="2714613" y="1696818"/>
            <a:ext cx="1433522" cy="714380"/>
          </a:xfrm>
          <a:prstGeom prst="rect">
            <a:avLst/>
          </a:prstGeom>
          <a:solidFill>
            <a:schemeClr val="accent2">
              <a:lumMod val="20000"/>
              <a:lumOff val="80000"/>
            </a:schemeClr>
          </a:solidFill>
          <a:ln w="9525">
            <a:solidFill>
              <a:schemeClr val="tx1"/>
            </a:solidFill>
            <a:miter lim="800000"/>
            <a:headEnd/>
            <a:tailEnd/>
          </a:ln>
        </p:spPr>
        <p:txBody>
          <a:bodyPr anchor="ctr" anchorCtr="1"/>
          <a:lstStyle/>
          <a:p>
            <a:r>
              <a:rPr lang="es-MX" sz="1400" b="1" dirty="0">
                <a:solidFill>
                  <a:schemeClr val="tx1"/>
                </a:solidFill>
                <a:latin typeface="Calibri" pitchFamily="34" charset="0"/>
                <a:ea typeface="Times New Roman" pitchFamily="18" charset="0"/>
                <a:cs typeface="Arial" charset="0"/>
              </a:rPr>
              <a:t>Comité Financiero y de </a:t>
            </a:r>
            <a:r>
              <a:rPr lang="es-MX" sz="1400" b="1" dirty="0" smtClean="0">
                <a:solidFill>
                  <a:schemeClr val="tx1"/>
                </a:solidFill>
                <a:latin typeface="Calibri" pitchFamily="34" charset="0"/>
                <a:ea typeface="Times New Roman" pitchFamily="18" charset="0"/>
                <a:cs typeface="Arial" charset="0"/>
              </a:rPr>
              <a:t>Vigilancia</a:t>
            </a:r>
            <a:endParaRPr lang="es-MX" sz="1400" b="1" dirty="0">
              <a:solidFill>
                <a:schemeClr val="tx1"/>
              </a:solidFill>
              <a:latin typeface="Calibri" pitchFamily="34" charset="0"/>
              <a:ea typeface="Times New Roman" pitchFamily="18" charset="0"/>
              <a:cs typeface="Arial" charset="0"/>
            </a:endParaRPr>
          </a:p>
        </p:txBody>
      </p:sp>
      <p:sp>
        <p:nvSpPr>
          <p:cNvPr id="12" name="Text Box 29"/>
          <p:cNvSpPr txBox="1">
            <a:spLocks noChangeArrowheads="1"/>
          </p:cNvSpPr>
          <p:nvPr/>
        </p:nvSpPr>
        <p:spPr bwMode="auto">
          <a:xfrm>
            <a:off x="1285852" y="4018553"/>
            <a:ext cx="1357322" cy="950198"/>
          </a:xfrm>
          <a:prstGeom prst="rect">
            <a:avLst/>
          </a:prstGeom>
          <a:solidFill>
            <a:schemeClr val="accent2">
              <a:lumMod val="20000"/>
              <a:lumOff val="80000"/>
            </a:schemeClr>
          </a:solidFill>
          <a:ln w="9525">
            <a:solidFill>
              <a:schemeClr val="tx1"/>
            </a:solidFill>
            <a:miter lim="800000"/>
            <a:headEnd/>
            <a:tailEnd/>
          </a:ln>
        </p:spPr>
        <p:txBody>
          <a:bodyPr anchor="ctr" anchorCtr="1"/>
          <a:lstStyle/>
          <a:p>
            <a:r>
              <a:rPr lang="es-MX" sz="1400" b="1" dirty="0">
                <a:solidFill>
                  <a:schemeClr val="tx1"/>
                </a:solidFill>
                <a:latin typeface="Calibri" pitchFamily="34" charset="0"/>
                <a:ea typeface="Times New Roman" pitchFamily="18" charset="0"/>
                <a:cs typeface="Arial" charset="0"/>
              </a:rPr>
              <a:t>Equipo de Administración y</a:t>
            </a:r>
          </a:p>
          <a:p>
            <a:r>
              <a:rPr lang="es-MX" sz="1400" b="1" dirty="0">
                <a:solidFill>
                  <a:schemeClr val="tx1"/>
                </a:solidFill>
                <a:latin typeface="Calibri" pitchFamily="34" charset="0"/>
                <a:ea typeface="Times New Roman" pitchFamily="18" charset="0"/>
                <a:cs typeface="Arial" charset="0"/>
              </a:rPr>
              <a:t>Contable</a:t>
            </a:r>
          </a:p>
        </p:txBody>
      </p:sp>
      <p:sp>
        <p:nvSpPr>
          <p:cNvPr id="14" name="Text Box 69"/>
          <p:cNvSpPr txBox="1">
            <a:spLocks noChangeArrowheads="1"/>
          </p:cNvSpPr>
          <p:nvPr/>
        </p:nvSpPr>
        <p:spPr bwMode="auto">
          <a:xfrm>
            <a:off x="2714613" y="4018554"/>
            <a:ext cx="1464478" cy="950198"/>
          </a:xfrm>
          <a:prstGeom prst="rect">
            <a:avLst/>
          </a:prstGeom>
          <a:solidFill>
            <a:schemeClr val="accent2">
              <a:lumMod val="20000"/>
              <a:lumOff val="80000"/>
            </a:schemeClr>
          </a:solidFill>
          <a:ln w="9525">
            <a:solidFill>
              <a:schemeClr val="tx1"/>
            </a:solidFill>
            <a:miter lim="800000"/>
            <a:headEnd/>
            <a:tailEnd/>
          </a:ln>
        </p:spPr>
        <p:txBody>
          <a:bodyPr anchor="ctr" anchorCtr="1"/>
          <a:lstStyle/>
          <a:p>
            <a:r>
              <a:rPr lang="es-MX" sz="1400" b="1" dirty="0">
                <a:solidFill>
                  <a:schemeClr val="tx1"/>
                </a:solidFill>
                <a:latin typeface="Calibri" pitchFamily="34" charset="0"/>
                <a:ea typeface="Times New Roman" pitchFamily="18" charset="0"/>
                <a:cs typeface="Arial" charset="0"/>
              </a:rPr>
              <a:t>Comité  Promotor de Recursos Naturales</a:t>
            </a:r>
          </a:p>
        </p:txBody>
      </p:sp>
      <p:sp>
        <p:nvSpPr>
          <p:cNvPr id="15" name="TextBox 14"/>
          <p:cNvSpPr txBox="1"/>
          <p:nvPr/>
        </p:nvSpPr>
        <p:spPr>
          <a:xfrm>
            <a:off x="1643042" y="2845190"/>
            <a:ext cx="2286016" cy="86177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s-MX" sz="1100" b="1" dirty="0" smtClean="0">
              <a:solidFill>
                <a:schemeClr val="tx1"/>
              </a:solidFill>
              <a:latin typeface="Calibri" pitchFamily="34" charset="0"/>
            </a:endParaRPr>
          </a:p>
          <a:p>
            <a:r>
              <a:rPr lang="es-MX" sz="1400" b="1" dirty="0" smtClean="0">
                <a:solidFill>
                  <a:schemeClr val="tx1"/>
                </a:solidFill>
                <a:latin typeface="Calibri" pitchFamily="34" charset="0"/>
              </a:rPr>
              <a:t>Comunidades Campesinas en Camino S.S.S.</a:t>
            </a:r>
          </a:p>
          <a:p>
            <a:endParaRPr lang="es-MX" sz="1100" b="1" dirty="0">
              <a:solidFill>
                <a:schemeClr val="tx1"/>
              </a:solidFill>
              <a:latin typeface="Calibri" pitchFamily="34" charset="0"/>
            </a:endParaRPr>
          </a:p>
        </p:txBody>
      </p:sp>
      <p:sp>
        <p:nvSpPr>
          <p:cNvPr id="16" name="Text Box 42"/>
          <p:cNvSpPr txBox="1">
            <a:spLocks noChangeArrowheads="1"/>
          </p:cNvSpPr>
          <p:nvPr/>
        </p:nvSpPr>
        <p:spPr bwMode="auto">
          <a:xfrm>
            <a:off x="285720" y="1696818"/>
            <a:ext cx="785818" cy="314327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wordArtVert" anchor="ctr" anchorCtr="1"/>
          <a:lstStyle/>
          <a:p>
            <a:r>
              <a:rPr lang="es-MX" sz="1600" b="1" dirty="0" smtClean="0">
                <a:solidFill>
                  <a:schemeClr val="tx1"/>
                </a:solidFill>
                <a:latin typeface="Calibri" pitchFamily="34" charset="0"/>
                <a:ea typeface="Times New Roman" pitchFamily="18" charset="0"/>
                <a:cs typeface="Arial" charset="0"/>
              </a:rPr>
              <a:t>ASAMBLEA DE DELEGADOS</a:t>
            </a:r>
            <a:endParaRPr lang="es-MX" sz="1600" b="1" dirty="0">
              <a:solidFill>
                <a:schemeClr val="tx1"/>
              </a:solidFill>
              <a:latin typeface="Calibri" pitchFamily="34" charset="0"/>
              <a:ea typeface="Times New Roman" pitchFamily="18" charset="0"/>
              <a:cs typeface="Arial" charset="0"/>
            </a:endParaRPr>
          </a:p>
        </p:txBody>
      </p:sp>
      <p:cxnSp>
        <p:nvCxnSpPr>
          <p:cNvPr id="17" name="Straight Connector 16"/>
          <p:cNvCxnSpPr>
            <a:stCxn id="16" idx="3"/>
          </p:cNvCxnSpPr>
          <p:nvPr/>
        </p:nvCxnSpPr>
        <p:spPr>
          <a:xfrm>
            <a:off x="1071538" y="3268454"/>
            <a:ext cx="5000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00232" y="2625512"/>
            <a:ext cx="14287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00232" y="3911396"/>
            <a:ext cx="14287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893075" y="2518355"/>
            <a:ext cx="2143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321835" y="2518355"/>
            <a:ext cx="2143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607455" y="2732669"/>
            <a:ext cx="2143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07455" y="3804239"/>
            <a:ext cx="2143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321835" y="4018553"/>
            <a:ext cx="2143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893075" y="4018553"/>
            <a:ext cx="2143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448334" y="3392426"/>
            <a:ext cx="3960440" cy="11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29058" y="3268454"/>
            <a:ext cx="5000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Box 39"/>
          <p:cNvSpPr txBox="1">
            <a:spLocks noChangeArrowheads="1"/>
          </p:cNvSpPr>
          <p:nvPr/>
        </p:nvSpPr>
        <p:spPr bwMode="auto">
          <a:xfrm>
            <a:off x="4714876" y="4437112"/>
            <a:ext cx="1857388" cy="5760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nchorCtr="1"/>
          <a:lstStyle/>
          <a:p>
            <a:r>
              <a:rPr lang="es-MX" sz="1100" b="1" dirty="0" smtClean="0">
                <a:solidFill>
                  <a:schemeClr val="tx1"/>
                </a:solidFill>
                <a:latin typeface="Calibri" pitchFamily="34" charset="0"/>
                <a:ea typeface="Times New Roman" pitchFamily="18" charset="0"/>
                <a:cs typeface="Arial" charset="0"/>
              </a:rPr>
              <a:t>Procesadora de Productos Ecológicos, Sociedad Cooperativa</a:t>
            </a:r>
            <a:endParaRPr lang="es-MX" sz="1100" b="1" dirty="0">
              <a:solidFill>
                <a:schemeClr val="tx1"/>
              </a:solidFill>
              <a:latin typeface="Calibri" pitchFamily="34" charset="0"/>
              <a:ea typeface="Times New Roman" pitchFamily="18" charset="0"/>
              <a:cs typeface="Arial" charset="0"/>
            </a:endParaRPr>
          </a:p>
        </p:txBody>
      </p:sp>
      <p:sp>
        <p:nvSpPr>
          <p:cNvPr id="29" name="Text Box 38"/>
          <p:cNvSpPr txBox="1">
            <a:spLocks noChangeArrowheads="1"/>
          </p:cNvSpPr>
          <p:nvPr/>
        </p:nvSpPr>
        <p:spPr bwMode="auto">
          <a:xfrm>
            <a:off x="4714876" y="3764703"/>
            <a:ext cx="1857388" cy="60040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nchorCtr="1"/>
          <a:lstStyle/>
          <a:p>
            <a:r>
              <a:rPr lang="es-MX" sz="1100" b="1" dirty="0" smtClean="0">
                <a:solidFill>
                  <a:schemeClr val="tx1"/>
                </a:solidFill>
                <a:latin typeface="Calibri" pitchFamily="34" charset="0"/>
                <a:ea typeface="Times New Roman" pitchFamily="18" charset="0"/>
                <a:cs typeface="Arial" charset="0"/>
              </a:rPr>
              <a:t>Agroproductos Ecológicos de México, Sociedad Cooperativa</a:t>
            </a:r>
            <a:endParaRPr lang="es-MX" sz="1100" b="1" dirty="0">
              <a:solidFill>
                <a:schemeClr val="tx1"/>
              </a:solidFill>
              <a:latin typeface="Calibri" pitchFamily="34" charset="0"/>
              <a:ea typeface="Times New Roman" pitchFamily="18" charset="0"/>
              <a:cs typeface="Arial" charset="0"/>
            </a:endParaRPr>
          </a:p>
        </p:txBody>
      </p:sp>
      <p:sp>
        <p:nvSpPr>
          <p:cNvPr id="30" name="Text Box 30"/>
          <p:cNvSpPr txBox="1">
            <a:spLocks noChangeArrowheads="1"/>
          </p:cNvSpPr>
          <p:nvPr/>
        </p:nvSpPr>
        <p:spPr bwMode="auto">
          <a:xfrm>
            <a:off x="4714876" y="1142413"/>
            <a:ext cx="1857388" cy="57150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nchorCtr="1"/>
          <a:lstStyle/>
          <a:p>
            <a:r>
              <a:rPr lang="es-MX" sz="1100" b="1" dirty="0" smtClean="0">
                <a:solidFill>
                  <a:schemeClr val="tx1"/>
                </a:solidFill>
                <a:latin typeface="Calibri" pitchFamily="34" charset="0"/>
                <a:cs typeface="Times New Roman" pitchFamily="18" charset="0"/>
              </a:rPr>
              <a:t>Servicios Especializados en Tecnología Agrícola, Sociedad Civil</a:t>
            </a:r>
            <a:endParaRPr lang="es-MX" sz="1100" b="1" dirty="0">
              <a:solidFill>
                <a:schemeClr val="tx1"/>
              </a:solidFill>
              <a:latin typeface="Calibri" pitchFamily="34" charset="0"/>
              <a:cs typeface="Times New Roman" pitchFamily="18" charset="0"/>
            </a:endParaRPr>
          </a:p>
        </p:txBody>
      </p:sp>
      <p:sp>
        <p:nvSpPr>
          <p:cNvPr id="31" name="Text Box 13"/>
          <p:cNvSpPr txBox="1">
            <a:spLocks noChangeArrowheads="1"/>
          </p:cNvSpPr>
          <p:nvPr/>
        </p:nvSpPr>
        <p:spPr bwMode="auto">
          <a:xfrm>
            <a:off x="4714876" y="2420888"/>
            <a:ext cx="1857388" cy="64066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nchorCtr="1"/>
          <a:lstStyle/>
          <a:p>
            <a:r>
              <a:rPr lang="es-ES" sz="1100" b="1" dirty="0" smtClean="0">
                <a:solidFill>
                  <a:schemeClr val="tx1"/>
                </a:solidFill>
                <a:latin typeface="Calibri" pitchFamily="34" charset="0"/>
                <a:ea typeface="Times New Roman" pitchFamily="18" charset="0"/>
                <a:cs typeface="Arial" charset="0"/>
              </a:rPr>
              <a:t>Unión de Ganaderos Ecológicos de la Región del Istmo, Sociedad Cooperativa</a:t>
            </a:r>
            <a:endParaRPr lang="es-ES" sz="1100" b="1" dirty="0">
              <a:solidFill>
                <a:schemeClr val="tx1"/>
              </a:solidFill>
              <a:latin typeface="Calibri" pitchFamily="34" charset="0"/>
              <a:ea typeface="Times New Roman" pitchFamily="18" charset="0"/>
              <a:cs typeface="Arial" charset="0"/>
            </a:endParaRPr>
          </a:p>
        </p:txBody>
      </p:sp>
      <p:sp>
        <p:nvSpPr>
          <p:cNvPr id="32" name="Text Box 7"/>
          <p:cNvSpPr txBox="1">
            <a:spLocks noChangeArrowheads="1"/>
          </p:cNvSpPr>
          <p:nvPr/>
        </p:nvSpPr>
        <p:spPr bwMode="auto">
          <a:xfrm>
            <a:off x="4714876" y="1785356"/>
            <a:ext cx="1857388" cy="5524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nchorCtr="1"/>
          <a:lstStyle/>
          <a:p>
            <a:r>
              <a:rPr lang="es-MX" sz="1100" b="1" dirty="0" smtClean="0">
                <a:solidFill>
                  <a:schemeClr val="tx1"/>
                </a:solidFill>
                <a:latin typeface="Calibri" pitchFamily="34" charset="0"/>
                <a:cs typeface="Times New Roman" pitchFamily="18" charset="0"/>
              </a:rPr>
              <a:t>Cajas Indígenas, Sociedad Cooperativa</a:t>
            </a:r>
            <a:endParaRPr lang="es-MX" sz="1100" b="1" dirty="0">
              <a:solidFill>
                <a:schemeClr val="tx1"/>
              </a:solidFill>
              <a:latin typeface="Calibri" pitchFamily="34" charset="0"/>
            </a:endParaRPr>
          </a:p>
        </p:txBody>
      </p:sp>
      <p:sp>
        <p:nvSpPr>
          <p:cNvPr id="33" name="Text Box 67"/>
          <p:cNvSpPr txBox="1">
            <a:spLocks noChangeArrowheads="1"/>
          </p:cNvSpPr>
          <p:nvPr/>
        </p:nvSpPr>
        <p:spPr bwMode="auto">
          <a:xfrm>
            <a:off x="4714876" y="3140968"/>
            <a:ext cx="1857388" cy="5524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nchorCtr="1"/>
          <a:lstStyle/>
          <a:p>
            <a:r>
              <a:rPr lang="es-MX" sz="1100" b="1" dirty="0" err="1" smtClean="0">
                <a:solidFill>
                  <a:schemeClr val="tx1"/>
                </a:solidFill>
                <a:latin typeface="Calibri" pitchFamily="34" charset="0"/>
                <a:cs typeface="Times New Roman" pitchFamily="18" charset="0"/>
              </a:rPr>
              <a:t>Lugi</a:t>
            </a:r>
            <a:r>
              <a:rPr lang="es-MX" sz="1100" b="1" dirty="0" smtClean="0">
                <a:solidFill>
                  <a:schemeClr val="tx1"/>
                </a:solidFill>
                <a:latin typeface="Calibri" pitchFamily="34" charset="0"/>
                <a:cs typeface="Times New Roman" pitchFamily="18" charset="0"/>
              </a:rPr>
              <a:t> </a:t>
            </a:r>
            <a:r>
              <a:rPr lang="es-MX" sz="1100" b="1" dirty="0" err="1" smtClean="0">
                <a:solidFill>
                  <a:schemeClr val="tx1"/>
                </a:solidFill>
                <a:latin typeface="Calibri" pitchFamily="34" charset="0"/>
                <a:cs typeface="Times New Roman" pitchFamily="18" charset="0"/>
              </a:rPr>
              <a:t>Scaru</a:t>
            </a:r>
            <a:r>
              <a:rPr lang="es-MX" sz="1100" b="1" dirty="0" smtClean="0">
                <a:solidFill>
                  <a:schemeClr val="tx1"/>
                </a:solidFill>
                <a:latin typeface="Calibri" pitchFamily="34" charset="0"/>
                <a:cs typeface="Times New Roman" pitchFamily="18" charset="0"/>
              </a:rPr>
              <a:t>, Sociedad Cooperativa</a:t>
            </a:r>
            <a:endParaRPr lang="es-MX" sz="1100" b="1" dirty="0">
              <a:solidFill>
                <a:schemeClr val="tx1"/>
              </a:solidFill>
              <a:latin typeface="Calibri" pitchFamily="34" charset="0"/>
            </a:endParaRPr>
          </a:p>
        </p:txBody>
      </p:sp>
      <p:cxnSp>
        <p:nvCxnSpPr>
          <p:cNvPr id="34" name="Straight Connector 33"/>
          <p:cNvCxnSpPr>
            <a:endCxn id="30" idx="1"/>
          </p:cNvCxnSpPr>
          <p:nvPr/>
        </p:nvCxnSpPr>
        <p:spPr>
          <a:xfrm>
            <a:off x="4429124" y="1428166"/>
            <a:ext cx="2857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29124" y="2071108"/>
            <a:ext cx="2857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29124" y="2856926"/>
            <a:ext cx="2857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29124" y="3571306"/>
            <a:ext cx="2857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29124" y="4142810"/>
            <a:ext cx="2857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9124" y="4714314"/>
            <a:ext cx="2857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429124" y="5357256"/>
            <a:ext cx="2857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Box 39"/>
          <p:cNvSpPr txBox="1">
            <a:spLocks noChangeArrowheads="1"/>
          </p:cNvSpPr>
          <p:nvPr/>
        </p:nvSpPr>
        <p:spPr bwMode="auto">
          <a:xfrm>
            <a:off x="4714876" y="5086003"/>
            <a:ext cx="1857388" cy="5032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nchorCtr="1"/>
          <a:lstStyle/>
          <a:p>
            <a:r>
              <a:rPr lang="es-MX" sz="1100" b="1" dirty="0" smtClean="0">
                <a:solidFill>
                  <a:schemeClr val="tx1"/>
                </a:solidFill>
                <a:latin typeface="Calibri" pitchFamily="34" charset="0"/>
                <a:ea typeface="Times New Roman" pitchFamily="18" charset="0"/>
                <a:cs typeface="Arial" charset="0"/>
              </a:rPr>
              <a:t>Caminando y Armonizando la Ecología, A.C.</a:t>
            </a:r>
            <a:endParaRPr lang="es-MX" sz="1100" b="1" dirty="0">
              <a:solidFill>
                <a:schemeClr val="tx1"/>
              </a:solidFill>
              <a:latin typeface="Calibri" pitchFamily="34" charset="0"/>
              <a:ea typeface="Times New Roman" pitchFamily="18" charset="0"/>
              <a:cs typeface="Arial" charset="0"/>
            </a:endParaRPr>
          </a:p>
        </p:txBody>
      </p:sp>
      <p:sp>
        <p:nvSpPr>
          <p:cNvPr id="43" name="Right Arrow 42"/>
          <p:cNvSpPr/>
          <p:nvPr/>
        </p:nvSpPr>
        <p:spPr>
          <a:xfrm>
            <a:off x="7000892" y="1124744"/>
            <a:ext cx="357190" cy="484632"/>
          </a:xfrm>
          <a:prstGeom prst="rightArrow">
            <a:avLst/>
          </a:prstGeom>
          <a:solidFill>
            <a:schemeClr val="accent6"/>
          </a:solidFill>
          <a:ln>
            <a:noFill/>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solidFill>
                <a:schemeClr val="tx1"/>
              </a:solidFill>
              <a:latin typeface="Calibri" pitchFamily="34" charset="0"/>
            </a:endParaRPr>
          </a:p>
        </p:txBody>
      </p:sp>
      <p:sp>
        <p:nvSpPr>
          <p:cNvPr id="44" name="Right Arrow 43"/>
          <p:cNvSpPr/>
          <p:nvPr/>
        </p:nvSpPr>
        <p:spPr>
          <a:xfrm>
            <a:off x="7000892" y="5067514"/>
            <a:ext cx="357190" cy="484632"/>
          </a:xfrm>
          <a:prstGeom prst="rightArrow">
            <a:avLst/>
          </a:prstGeom>
          <a:solidFill>
            <a:schemeClr val="accent6"/>
          </a:solidFill>
          <a:ln>
            <a:noFill/>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solidFill>
                <a:schemeClr val="tx1"/>
              </a:solidFill>
              <a:latin typeface="Calibri" pitchFamily="34" charset="0"/>
            </a:endParaRPr>
          </a:p>
        </p:txBody>
      </p:sp>
      <p:sp>
        <p:nvSpPr>
          <p:cNvPr id="45" name="Right Arrow 44"/>
          <p:cNvSpPr/>
          <p:nvPr/>
        </p:nvSpPr>
        <p:spPr>
          <a:xfrm>
            <a:off x="7000892" y="1839124"/>
            <a:ext cx="357190" cy="484632"/>
          </a:xfrm>
          <a:prstGeom prst="rightArrow">
            <a:avLst/>
          </a:prstGeom>
          <a:solidFill>
            <a:schemeClr val="accent6"/>
          </a:solidFill>
          <a:ln>
            <a:noFill/>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solidFill>
                <a:schemeClr val="tx1"/>
              </a:solidFill>
              <a:latin typeface="Calibri" pitchFamily="34" charset="0"/>
            </a:endParaRPr>
          </a:p>
        </p:txBody>
      </p:sp>
      <p:sp>
        <p:nvSpPr>
          <p:cNvPr id="46" name="Right Arrow 45"/>
          <p:cNvSpPr/>
          <p:nvPr/>
        </p:nvSpPr>
        <p:spPr>
          <a:xfrm>
            <a:off x="7072330" y="2910694"/>
            <a:ext cx="214314" cy="428628"/>
          </a:xfrm>
          <a:prstGeom prst="rightArrow">
            <a:avLst/>
          </a:prstGeom>
          <a:solidFill>
            <a:schemeClr val="accent6"/>
          </a:solidFill>
          <a:ln>
            <a:noFill/>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solidFill>
                <a:schemeClr val="tx1"/>
              </a:solidFill>
              <a:latin typeface="Calibri" pitchFamily="34" charset="0"/>
            </a:endParaRPr>
          </a:p>
        </p:txBody>
      </p:sp>
      <p:sp>
        <p:nvSpPr>
          <p:cNvPr id="47" name="Right Brace 46"/>
          <p:cNvSpPr/>
          <p:nvPr/>
        </p:nvSpPr>
        <p:spPr>
          <a:xfrm>
            <a:off x="6660232" y="2428298"/>
            <a:ext cx="269222" cy="1288734"/>
          </a:xfrm>
          <a:prstGeom prst="rightBrace">
            <a:avLst/>
          </a:prstGeom>
          <a:noFill/>
          <a:ln>
            <a:solidFill>
              <a:schemeClr val="tx1">
                <a:lumMod val="65000"/>
                <a:lumOff val="3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atin typeface="Calibri" pitchFamily="34" charset="0"/>
            </a:endParaRPr>
          </a:p>
        </p:txBody>
      </p:sp>
      <p:sp>
        <p:nvSpPr>
          <p:cNvPr id="48" name="Right Arrow 47"/>
          <p:cNvSpPr/>
          <p:nvPr/>
        </p:nvSpPr>
        <p:spPr>
          <a:xfrm>
            <a:off x="7072330" y="4196578"/>
            <a:ext cx="214314" cy="428628"/>
          </a:xfrm>
          <a:prstGeom prst="rightArrow">
            <a:avLst/>
          </a:prstGeom>
          <a:solidFill>
            <a:schemeClr val="accent6"/>
          </a:solidFill>
          <a:ln>
            <a:noFill/>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solidFill>
                <a:schemeClr val="tx1"/>
              </a:solidFill>
              <a:latin typeface="Calibri" pitchFamily="34" charset="0"/>
            </a:endParaRPr>
          </a:p>
        </p:txBody>
      </p:sp>
      <p:sp>
        <p:nvSpPr>
          <p:cNvPr id="49" name="Right Brace 48"/>
          <p:cNvSpPr/>
          <p:nvPr/>
        </p:nvSpPr>
        <p:spPr>
          <a:xfrm>
            <a:off x="6660232" y="3789040"/>
            <a:ext cx="269222" cy="1139588"/>
          </a:xfrm>
          <a:prstGeom prst="rightBrace">
            <a:avLst/>
          </a:prstGeom>
          <a:noFill/>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atin typeface="Calibri" pitchFamily="34" charset="0"/>
            </a:endParaRPr>
          </a:p>
        </p:txBody>
      </p:sp>
      <p:sp>
        <p:nvSpPr>
          <p:cNvPr id="50" name="TextBox 49"/>
          <p:cNvSpPr txBox="1"/>
          <p:nvPr/>
        </p:nvSpPr>
        <p:spPr>
          <a:xfrm>
            <a:off x="7463720" y="4968751"/>
            <a:ext cx="1428760" cy="692497"/>
          </a:xfrm>
          <a:prstGeom prst="rect">
            <a:avLst/>
          </a:prstGeom>
          <a:noFill/>
          <a:ln>
            <a:noFill/>
          </a:ln>
        </p:spPr>
        <p:txBody>
          <a:bodyPr wrap="square" rtlCol="0">
            <a:spAutoFit/>
          </a:bodyPr>
          <a:lstStyle/>
          <a:p>
            <a:r>
              <a:rPr lang="es-MX" sz="1300" b="1" dirty="0" smtClean="0">
                <a:solidFill>
                  <a:schemeClr val="tx1"/>
                </a:solidFill>
                <a:latin typeface="Calibri" pitchFamily="34" charset="0"/>
              </a:rPr>
              <a:t>Gestión de proyectos de desarrollo social</a:t>
            </a:r>
            <a:endParaRPr lang="es-MX" sz="1300" b="1" dirty="0">
              <a:solidFill>
                <a:schemeClr val="tx1"/>
              </a:solidFill>
              <a:latin typeface="Calibri" pitchFamily="34" charset="0"/>
            </a:endParaRPr>
          </a:p>
        </p:txBody>
      </p:sp>
      <p:sp>
        <p:nvSpPr>
          <p:cNvPr id="51" name="TextBox 50"/>
          <p:cNvSpPr txBox="1"/>
          <p:nvPr/>
        </p:nvSpPr>
        <p:spPr>
          <a:xfrm>
            <a:off x="7421291" y="2636912"/>
            <a:ext cx="1471189" cy="1292662"/>
          </a:xfrm>
          <a:prstGeom prst="rect">
            <a:avLst/>
          </a:prstGeom>
          <a:noFill/>
          <a:ln>
            <a:noFill/>
          </a:ln>
        </p:spPr>
        <p:txBody>
          <a:bodyPr wrap="square" rtlCol="0">
            <a:spAutoFit/>
          </a:bodyPr>
          <a:lstStyle/>
          <a:p>
            <a:r>
              <a:rPr lang="es-MX" sz="1300" b="1" dirty="0" smtClean="0">
                <a:solidFill>
                  <a:schemeClr val="tx1"/>
                </a:solidFill>
                <a:latin typeface="Calibri" pitchFamily="34" charset="0"/>
              </a:rPr>
              <a:t>Producción de ganado orgánico y operación de puntos de venta  directo a la población</a:t>
            </a:r>
            <a:endParaRPr lang="es-MX" sz="1300" b="1" dirty="0">
              <a:solidFill>
                <a:schemeClr val="tx1"/>
              </a:solidFill>
              <a:latin typeface="Calibri" pitchFamily="34" charset="0"/>
            </a:endParaRPr>
          </a:p>
        </p:txBody>
      </p:sp>
      <p:sp>
        <p:nvSpPr>
          <p:cNvPr id="52" name="TextBox 51"/>
          <p:cNvSpPr txBox="1"/>
          <p:nvPr/>
        </p:nvSpPr>
        <p:spPr>
          <a:xfrm>
            <a:off x="7358082" y="3960639"/>
            <a:ext cx="1635784" cy="892552"/>
          </a:xfrm>
          <a:prstGeom prst="rect">
            <a:avLst/>
          </a:prstGeom>
          <a:noFill/>
          <a:ln>
            <a:noFill/>
          </a:ln>
        </p:spPr>
        <p:txBody>
          <a:bodyPr wrap="square" rtlCol="0">
            <a:spAutoFit/>
          </a:bodyPr>
          <a:lstStyle/>
          <a:p>
            <a:r>
              <a:rPr lang="es-MX" sz="1300" b="1" dirty="0" smtClean="0">
                <a:solidFill>
                  <a:schemeClr val="tx1"/>
                </a:solidFill>
                <a:latin typeface="Calibri" pitchFamily="34" charset="0"/>
              </a:rPr>
              <a:t>Procesos agroindustriales y comercialización al mayoreo</a:t>
            </a:r>
            <a:endParaRPr lang="es-MX" sz="1300" b="1" dirty="0">
              <a:solidFill>
                <a:schemeClr val="tx1"/>
              </a:solidFill>
              <a:latin typeface="Calibri" pitchFamily="34" charset="0"/>
            </a:endParaRPr>
          </a:p>
        </p:txBody>
      </p:sp>
      <p:sp>
        <p:nvSpPr>
          <p:cNvPr id="53" name="TextBox 52"/>
          <p:cNvSpPr txBox="1"/>
          <p:nvPr/>
        </p:nvSpPr>
        <p:spPr>
          <a:xfrm>
            <a:off x="7500958" y="1052736"/>
            <a:ext cx="1285885" cy="692497"/>
          </a:xfrm>
          <a:prstGeom prst="rect">
            <a:avLst/>
          </a:prstGeom>
          <a:noFill/>
          <a:ln>
            <a:noFill/>
          </a:ln>
        </p:spPr>
        <p:txBody>
          <a:bodyPr wrap="square" rtlCol="0">
            <a:spAutoFit/>
          </a:bodyPr>
          <a:lstStyle/>
          <a:p>
            <a:r>
              <a:rPr lang="es-MX" sz="1300" b="1" dirty="0" smtClean="0">
                <a:solidFill>
                  <a:schemeClr val="tx1"/>
                </a:solidFill>
                <a:latin typeface="Calibri" pitchFamily="34" charset="0"/>
              </a:rPr>
              <a:t>Servicios de Asistencia Técnica</a:t>
            </a:r>
            <a:endParaRPr lang="es-MX" sz="1300" b="1" dirty="0">
              <a:solidFill>
                <a:schemeClr val="tx1"/>
              </a:solidFill>
              <a:latin typeface="Calibri" pitchFamily="34" charset="0"/>
            </a:endParaRPr>
          </a:p>
        </p:txBody>
      </p:sp>
      <p:sp>
        <p:nvSpPr>
          <p:cNvPr id="54" name="TextBox 53"/>
          <p:cNvSpPr txBox="1"/>
          <p:nvPr/>
        </p:nvSpPr>
        <p:spPr>
          <a:xfrm>
            <a:off x="7429520" y="1781967"/>
            <a:ext cx="1428760" cy="692497"/>
          </a:xfrm>
          <a:prstGeom prst="rect">
            <a:avLst/>
          </a:prstGeom>
          <a:noFill/>
          <a:ln>
            <a:noFill/>
          </a:ln>
        </p:spPr>
        <p:txBody>
          <a:bodyPr wrap="square" rtlCol="0">
            <a:spAutoFit/>
          </a:bodyPr>
          <a:lstStyle/>
          <a:p>
            <a:r>
              <a:rPr lang="es-MX" sz="1300" b="1" dirty="0" smtClean="0">
                <a:solidFill>
                  <a:schemeClr val="tx1"/>
                </a:solidFill>
                <a:latin typeface="Calibri" pitchFamily="34" charset="0"/>
              </a:rPr>
              <a:t>Servicios financieros populares</a:t>
            </a:r>
            <a:endParaRPr lang="es-MX" sz="1300" b="1" dirty="0">
              <a:solidFill>
                <a:schemeClr val="tx1"/>
              </a:solidFill>
              <a:latin typeface="Calibri" pitchFamily="34" charset="0"/>
            </a:endParaRPr>
          </a:p>
        </p:txBody>
      </p:sp>
      <p:sp>
        <p:nvSpPr>
          <p:cNvPr id="55" name="Right Arrow 54"/>
          <p:cNvSpPr/>
          <p:nvPr/>
        </p:nvSpPr>
        <p:spPr>
          <a:xfrm rot="10800000">
            <a:off x="1763688" y="5733256"/>
            <a:ext cx="357190" cy="484632"/>
          </a:xfrm>
          <a:prstGeom prst="rightArrow">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endParaRPr lang="es-MX">
              <a:solidFill>
                <a:schemeClr val="tx1"/>
              </a:solidFill>
              <a:latin typeface="Calibri" pitchFamily="34" charset="0"/>
            </a:endParaRPr>
          </a:p>
        </p:txBody>
      </p:sp>
      <p:sp>
        <p:nvSpPr>
          <p:cNvPr id="56" name="TextBox 55"/>
          <p:cNvSpPr txBox="1"/>
          <p:nvPr/>
        </p:nvSpPr>
        <p:spPr>
          <a:xfrm>
            <a:off x="316211" y="5661248"/>
            <a:ext cx="1558247" cy="738664"/>
          </a:xfrm>
          <a:prstGeom prst="rect">
            <a:avLst/>
          </a:prstGeom>
          <a:noFill/>
          <a:ln>
            <a:noFill/>
          </a:ln>
        </p:spPr>
        <p:txBody>
          <a:bodyPr wrap="none" rtlCol="0">
            <a:spAutoFit/>
          </a:bodyPr>
          <a:lstStyle/>
          <a:p>
            <a:r>
              <a:rPr lang="es-MX" sz="1400" b="1" dirty="0" smtClean="0">
                <a:solidFill>
                  <a:schemeClr val="tx1"/>
                </a:solidFill>
                <a:latin typeface="Calibri" pitchFamily="34" charset="0"/>
              </a:rPr>
              <a:t>Financiamiento de</a:t>
            </a:r>
          </a:p>
          <a:p>
            <a:r>
              <a:rPr lang="es-MX" sz="1400" b="1" dirty="0" smtClean="0">
                <a:solidFill>
                  <a:schemeClr val="tx1"/>
                </a:solidFill>
                <a:latin typeface="Calibri" pitchFamily="34" charset="0"/>
              </a:rPr>
              <a:t>la actividad</a:t>
            </a:r>
          </a:p>
          <a:p>
            <a:r>
              <a:rPr lang="es-MX" sz="1400" b="1" dirty="0" smtClean="0">
                <a:solidFill>
                  <a:schemeClr val="tx1"/>
                </a:solidFill>
                <a:latin typeface="Calibri" pitchFamily="34" charset="0"/>
              </a:rPr>
              <a:t>agroindustrial</a:t>
            </a:r>
            <a:endParaRPr lang="es-MX" sz="1400" b="1" dirty="0">
              <a:solidFill>
                <a:schemeClr val="tx1"/>
              </a:solidFill>
              <a:latin typeface="Calibri" pitchFamily="34" charset="0"/>
            </a:endParaRPr>
          </a:p>
        </p:txBody>
      </p:sp>
      <p:cxnSp>
        <p:nvCxnSpPr>
          <p:cNvPr id="57" name="Straight Connector 56"/>
          <p:cNvCxnSpPr/>
          <p:nvPr/>
        </p:nvCxnSpPr>
        <p:spPr>
          <a:xfrm>
            <a:off x="4143372" y="6000198"/>
            <a:ext cx="5715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39"/>
          <p:cNvSpPr txBox="1">
            <a:spLocks noChangeArrowheads="1"/>
          </p:cNvSpPr>
          <p:nvPr/>
        </p:nvSpPr>
        <p:spPr bwMode="auto">
          <a:xfrm>
            <a:off x="4714876" y="5661248"/>
            <a:ext cx="1857388" cy="55643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nchorCtr="1"/>
          <a:lstStyle/>
          <a:p>
            <a:r>
              <a:rPr lang="es-MX" sz="1100" b="1" dirty="0" smtClean="0">
                <a:solidFill>
                  <a:schemeClr val="tx1"/>
                </a:solidFill>
                <a:latin typeface="Calibri" pitchFamily="34" charset="0"/>
                <a:ea typeface="Times New Roman" pitchFamily="18" charset="0"/>
                <a:cs typeface="Arial" charset="0"/>
              </a:rPr>
              <a:t>Fondo de </a:t>
            </a:r>
            <a:r>
              <a:rPr lang="es-MX" sz="1100" b="1" dirty="0" err="1" smtClean="0">
                <a:solidFill>
                  <a:schemeClr val="tx1"/>
                </a:solidFill>
                <a:latin typeface="Calibri" pitchFamily="34" charset="0"/>
                <a:ea typeface="Times New Roman" pitchFamily="18" charset="0"/>
                <a:cs typeface="Arial" charset="0"/>
              </a:rPr>
              <a:t>Autoaseguro</a:t>
            </a:r>
            <a:endParaRPr lang="es-MX" sz="1100" b="1" dirty="0" smtClean="0">
              <a:solidFill>
                <a:schemeClr val="tx1"/>
              </a:solidFill>
              <a:latin typeface="Calibri" pitchFamily="34" charset="0"/>
              <a:ea typeface="Times New Roman" pitchFamily="18" charset="0"/>
              <a:cs typeface="Arial" charset="0"/>
            </a:endParaRPr>
          </a:p>
          <a:p>
            <a:r>
              <a:rPr lang="es-MX" sz="1100" b="1" dirty="0" err="1" smtClean="0">
                <a:solidFill>
                  <a:schemeClr val="tx1"/>
                </a:solidFill>
                <a:latin typeface="Calibri" pitchFamily="34" charset="0"/>
                <a:ea typeface="Times New Roman" pitchFamily="18" charset="0"/>
                <a:cs typeface="Arial" charset="0"/>
              </a:rPr>
              <a:t>Binni</a:t>
            </a:r>
            <a:r>
              <a:rPr lang="es-MX" sz="1100" b="1" dirty="0" smtClean="0">
                <a:solidFill>
                  <a:schemeClr val="tx1"/>
                </a:solidFill>
                <a:latin typeface="Calibri" pitchFamily="34" charset="0"/>
                <a:ea typeface="Times New Roman" pitchFamily="18" charset="0"/>
                <a:cs typeface="Arial" charset="0"/>
              </a:rPr>
              <a:t> </a:t>
            </a:r>
            <a:r>
              <a:rPr lang="es-MX" sz="1100" b="1" dirty="0" err="1" smtClean="0">
                <a:solidFill>
                  <a:schemeClr val="tx1"/>
                </a:solidFill>
                <a:latin typeface="Calibri" pitchFamily="34" charset="0"/>
                <a:ea typeface="Times New Roman" pitchFamily="18" charset="0"/>
                <a:cs typeface="Arial" charset="0"/>
              </a:rPr>
              <a:t>Xhoba</a:t>
            </a:r>
            <a:endParaRPr lang="es-MX" sz="1100" b="1" dirty="0">
              <a:solidFill>
                <a:schemeClr val="tx1"/>
              </a:solidFill>
              <a:latin typeface="Calibri" pitchFamily="34" charset="0"/>
              <a:ea typeface="Times New Roman" pitchFamily="18" charset="0"/>
              <a:cs typeface="Arial" charset="0"/>
            </a:endParaRPr>
          </a:p>
        </p:txBody>
      </p:sp>
      <p:sp>
        <p:nvSpPr>
          <p:cNvPr id="59" name="Text Box 39"/>
          <p:cNvSpPr txBox="1">
            <a:spLocks noChangeArrowheads="1"/>
          </p:cNvSpPr>
          <p:nvPr/>
        </p:nvSpPr>
        <p:spPr bwMode="auto">
          <a:xfrm>
            <a:off x="2285984" y="5714446"/>
            <a:ext cx="1857388" cy="5032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nchorCtr="1"/>
          <a:lstStyle/>
          <a:p>
            <a:r>
              <a:rPr lang="es-MX" sz="1100" b="1" dirty="0" smtClean="0">
                <a:solidFill>
                  <a:schemeClr val="tx1"/>
                </a:solidFill>
                <a:latin typeface="Calibri" pitchFamily="34" charset="0"/>
                <a:ea typeface="Times New Roman" pitchFamily="18" charset="0"/>
                <a:cs typeface="Arial" charset="0"/>
              </a:rPr>
              <a:t>Intermediario Financiero No Bancario</a:t>
            </a:r>
            <a:endParaRPr lang="es-MX" sz="1100" b="1" dirty="0">
              <a:solidFill>
                <a:schemeClr val="tx1"/>
              </a:solidFill>
              <a:latin typeface="Calibri" pitchFamily="34" charset="0"/>
              <a:ea typeface="Times New Roman" pitchFamily="18" charset="0"/>
              <a:cs typeface="Arial" charset="0"/>
            </a:endParaRPr>
          </a:p>
        </p:txBody>
      </p:sp>
      <p:cxnSp>
        <p:nvCxnSpPr>
          <p:cNvPr id="60" name="Straight Connector 59"/>
          <p:cNvCxnSpPr/>
          <p:nvPr/>
        </p:nvCxnSpPr>
        <p:spPr>
          <a:xfrm rot="5400000">
            <a:off x="4071934" y="5643008"/>
            <a:ext cx="714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ight Arrow 60"/>
          <p:cNvSpPr/>
          <p:nvPr/>
        </p:nvSpPr>
        <p:spPr>
          <a:xfrm>
            <a:off x="7023122" y="5715586"/>
            <a:ext cx="357190" cy="484632"/>
          </a:xfrm>
          <a:prstGeom prst="rightArrow">
            <a:avLst/>
          </a:prstGeom>
          <a:solidFill>
            <a:schemeClr val="accent6"/>
          </a:solidFill>
          <a:ln>
            <a:noFill/>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solidFill>
                <a:schemeClr val="tx1"/>
              </a:solidFill>
              <a:latin typeface="Calibri" pitchFamily="34" charset="0"/>
            </a:endParaRPr>
          </a:p>
        </p:txBody>
      </p:sp>
      <p:sp>
        <p:nvSpPr>
          <p:cNvPr id="62" name="TextBox 61"/>
          <p:cNvSpPr txBox="1"/>
          <p:nvPr/>
        </p:nvSpPr>
        <p:spPr>
          <a:xfrm>
            <a:off x="7463720" y="5733256"/>
            <a:ext cx="1428760" cy="492443"/>
          </a:xfrm>
          <a:prstGeom prst="rect">
            <a:avLst/>
          </a:prstGeom>
          <a:noFill/>
          <a:ln>
            <a:noFill/>
          </a:ln>
        </p:spPr>
        <p:txBody>
          <a:bodyPr wrap="square" rtlCol="0">
            <a:spAutoFit/>
          </a:bodyPr>
          <a:lstStyle/>
          <a:p>
            <a:r>
              <a:rPr lang="es-MX" sz="1300" b="1" dirty="0" smtClean="0">
                <a:solidFill>
                  <a:schemeClr val="tx1"/>
                </a:solidFill>
                <a:latin typeface="Calibri" pitchFamily="34" charset="0"/>
              </a:rPr>
              <a:t>Cobertura de riesgos</a:t>
            </a:r>
            <a:endParaRPr lang="es-MX" sz="1300" b="1" dirty="0">
              <a:solidFill>
                <a:schemeClr val="tx1"/>
              </a:solidFill>
              <a:latin typeface="Calibri" pitchFamily="34" charset="0"/>
            </a:endParaRPr>
          </a:p>
        </p:txBody>
      </p:sp>
    </p:spTree>
    <p:extLst>
      <p:ext uri="{BB962C8B-B14F-4D97-AF65-F5344CB8AC3E}">
        <p14:creationId xmlns:p14="http://schemas.microsoft.com/office/powerpoint/2010/main" val="2599069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3635896" y="903785"/>
            <a:ext cx="5112568" cy="5416868"/>
          </a:xfrm>
          <a:prstGeom prst="rect">
            <a:avLst/>
          </a:prstGeom>
          <a:solidFill>
            <a:schemeClr val="accent2">
              <a:lumMod val="20000"/>
              <a:lumOff val="80000"/>
            </a:schemeClr>
          </a:solidFill>
          <a:ln>
            <a:headEnd/>
            <a:tailEnd/>
          </a:ln>
        </p:spPr>
        <p:style>
          <a:lnRef idx="1">
            <a:schemeClr val="accent6"/>
          </a:lnRef>
          <a:fillRef idx="3">
            <a:schemeClr val="accent6"/>
          </a:fillRef>
          <a:effectRef idx="2">
            <a:schemeClr val="accent6"/>
          </a:effectRef>
          <a:fontRef idx="minor">
            <a:schemeClr val="lt1"/>
          </a:fontRef>
        </p:style>
        <p:txBody>
          <a:bodyPr anchor="ctr">
            <a:spAutoFit/>
          </a:bodyPr>
          <a:lstStyle/>
          <a:p>
            <a:pPr marL="342900" indent="-342900" fontAlgn="auto">
              <a:spcBef>
                <a:spcPts val="0"/>
              </a:spcBef>
              <a:spcAft>
                <a:spcPts val="0"/>
              </a:spcAft>
              <a:buFontTx/>
              <a:buAutoNum type="alphaLcParenR"/>
              <a:tabLst>
                <a:tab pos="457200" algn="l"/>
              </a:tabLst>
              <a:defRPr/>
            </a:pPr>
            <a:r>
              <a:rPr lang="es-MX" b="1" dirty="0">
                <a:solidFill>
                  <a:schemeClr val="tx1"/>
                </a:solidFill>
                <a:latin typeface="Calibri" pitchFamily="34" charset="0"/>
                <a:ea typeface="Times New Roman" pitchFamily="18" charset="0"/>
                <a:cs typeface="Arial" pitchFamily="34" charset="0"/>
              </a:rPr>
              <a:t>Desarrollo de Cadenas de Valor</a:t>
            </a:r>
            <a:endParaRPr lang="es-MX" dirty="0">
              <a:solidFill>
                <a:schemeClr val="tx1"/>
              </a:solidFill>
              <a:latin typeface="Calibri" pitchFamily="34" charset="0"/>
              <a:cs typeface="Arial" pitchFamily="34" charset="0"/>
            </a:endParaRPr>
          </a:p>
          <a:p>
            <a:pPr marL="342900" indent="-342900" fontAlgn="auto">
              <a:spcBef>
                <a:spcPts val="0"/>
              </a:spcBef>
              <a:spcAft>
                <a:spcPts val="0"/>
              </a:spcAft>
              <a:buFont typeface="Arial" pitchFamily="34" charset="0"/>
              <a:buChar char="•"/>
              <a:tabLst>
                <a:tab pos="457200" algn="l"/>
              </a:tabLst>
              <a:defRPr/>
            </a:pPr>
            <a:r>
              <a:rPr lang="es-MX" sz="1600" dirty="0">
                <a:solidFill>
                  <a:schemeClr val="tx1"/>
                </a:solidFill>
                <a:latin typeface="Calibri" pitchFamily="34" charset="0"/>
                <a:ea typeface="Times New Roman" pitchFamily="18" charset="0"/>
                <a:cs typeface="Arial" pitchFamily="34" charset="0"/>
              </a:rPr>
              <a:t>Operación y establecimiento de agroindustrias para la transformación de productos primarios (ajonjolí, cacahuate, tamarindo, chile pasilla,  mango, etc.). </a:t>
            </a:r>
          </a:p>
          <a:p>
            <a:pPr marL="342900" indent="-342900" fontAlgn="auto">
              <a:spcBef>
                <a:spcPts val="0"/>
              </a:spcBef>
              <a:spcAft>
                <a:spcPts val="0"/>
              </a:spcAft>
              <a:buFont typeface="Arial" pitchFamily="34" charset="0"/>
              <a:buChar char="•"/>
              <a:tabLst>
                <a:tab pos="457200" algn="l"/>
              </a:tabLst>
              <a:defRPr/>
            </a:pPr>
            <a:r>
              <a:rPr lang="es-MX" sz="1600" dirty="0">
                <a:solidFill>
                  <a:schemeClr val="tx1"/>
                </a:solidFill>
                <a:latin typeface="Calibri" pitchFamily="34" charset="0"/>
                <a:cs typeface="Arial" pitchFamily="34" charset="0"/>
              </a:rPr>
              <a:t>Producción, acopio y comercialización de ganado bovino manejado agroecológicamente.</a:t>
            </a:r>
          </a:p>
          <a:p>
            <a:pPr marL="342900" indent="-342900" fontAlgn="auto">
              <a:spcBef>
                <a:spcPts val="0"/>
              </a:spcBef>
              <a:spcAft>
                <a:spcPts val="0"/>
              </a:spcAft>
              <a:buFont typeface="Arial" pitchFamily="34" charset="0"/>
              <a:buChar char="•"/>
              <a:tabLst>
                <a:tab pos="457200" algn="l"/>
              </a:tabLst>
              <a:defRPr/>
            </a:pPr>
            <a:r>
              <a:rPr lang="es-MX" sz="1600" dirty="0">
                <a:solidFill>
                  <a:schemeClr val="tx1"/>
                </a:solidFill>
                <a:latin typeface="Calibri" pitchFamily="34" charset="0"/>
                <a:cs typeface="Arial" pitchFamily="34" charset="0"/>
              </a:rPr>
              <a:t>Operación de una red de tiendas para la comercialización de los productos de las organizaciones de la región.</a:t>
            </a:r>
          </a:p>
          <a:p>
            <a:pPr marL="342900" indent="-342900" fontAlgn="auto">
              <a:spcBef>
                <a:spcPts val="0"/>
              </a:spcBef>
              <a:spcAft>
                <a:spcPts val="0"/>
              </a:spcAft>
              <a:buFont typeface="Arial" pitchFamily="34" charset="0"/>
              <a:buChar char="•"/>
              <a:tabLst>
                <a:tab pos="457200" algn="l"/>
              </a:tabLst>
              <a:defRPr/>
            </a:pPr>
            <a:r>
              <a:rPr lang="es-MX" sz="1600" dirty="0">
                <a:solidFill>
                  <a:schemeClr val="tx1"/>
                </a:solidFill>
                <a:latin typeface="Calibri" pitchFamily="34" charset="0"/>
                <a:cs typeface="Arial" pitchFamily="34" charset="0"/>
              </a:rPr>
              <a:t>Prestación de servicios financieros a nivel local (financiamiento productivo con énfasis en el ahorro)</a:t>
            </a:r>
          </a:p>
          <a:p>
            <a:pPr marL="342900" indent="-342900" fontAlgn="auto">
              <a:spcBef>
                <a:spcPts val="0"/>
              </a:spcBef>
              <a:spcAft>
                <a:spcPts val="0"/>
              </a:spcAft>
              <a:buFont typeface="Arial" pitchFamily="34" charset="0"/>
              <a:buChar char="•"/>
              <a:tabLst>
                <a:tab pos="457200" algn="l"/>
              </a:tabLst>
              <a:defRPr/>
            </a:pPr>
            <a:r>
              <a:rPr lang="es-MX" sz="1600" dirty="0">
                <a:solidFill>
                  <a:schemeClr val="tx1"/>
                </a:solidFill>
                <a:latin typeface="Calibri" pitchFamily="34" charset="0"/>
                <a:cs typeface="Arial" pitchFamily="34" charset="0"/>
              </a:rPr>
              <a:t>Cobertura de Riesgos mediante el seguro agropecuario.</a:t>
            </a:r>
          </a:p>
          <a:p>
            <a:pPr marL="355600" indent="-355600" fontAlgn="auto">
              <a:spcBef>
                <a:spcPts val="0"/>
              </a:spcBef>
              <a:spcAft>
                <a:spcPts val="0"/>
              </a:spcAft>
              <a:tabLst>
                <a:tab pos="457200" algn="l"/>
              </a:tabLst>
              <a:defRPr/>
            </a:pPr>
            <a:endParaRPr lang="es-MX" sz="1000" b="1" dirty="0">
              <a:solidFill>
                <a:schemeClr val="tx1"/>
              </a:solidFill>
              <a:latin typeface="Calibri" pitchFamily="34" charset="0"/>
              <a:ea typeface="Times New Roman" pitchFamily="18" charset="0"/>
              <a:cs typeface="Arial" pitchFamily="34" charset="0"/>
            </a:endParaRPr>
          </a:p>
          <a:p>
            <a:pPr marL="355600" indent="-355600" fontAlgn="auto">
              <a:spcBef>
                <a:spcPts val="0"/>
              </a:spcBef>
              <a:spcAft>
                <a:spcPts val="0"/>
              </a:spcAft>
              <a:tabLst>
                <a:tab pos="457200" algn="l"/>
              </a:tabLst>
              <a:defRPr/>
            </a:pPr>
            <a:r>
              <a:rPr lang="es-MX" b="1" dirty="0">
                <a:solidFill>
                  <a:schemeClr val="tx1"/>
                </a:solidFill>
                <a:latin typeface="Calibri" pitchFamily="34" charset="0"/>
                <a:ea typeface="Times New Roman" pitchFamily="18" charset="0"/>
                <a:cs typeface="Arial" pitchFamily="34" charset="0"/>
              </a:rPr>
              <a:t>b) 	</a:t>
            </a:r>
            <a:r>
              <a:rPr lang="es-MX" b="1" dirty="0" err="1">
                <a:solidFill>
                  <a:schemeClr val="tx1"/>
                </a:solidFill>
                <a:latin typeface="Calibri" pitchFamily="34" charset="0"/>
                <a:ea typeface="Times New Roman" pitchFamily="18" charset="0"/>
                <a:cs typeface="Arial" pitchFamily="34" charset="0"/>
              </a:rPr>
              <a:t>Asociatividad</a:t>
            </a:r>
            <a:endParaRPr lang="es-MX" dirty="0">
              <a:solidFill>
                <a:schemeClr val="tx1"/>
              </a:solidFill>
              <a:latin typeface="Calibri" pitchFamily="34" charset="0"/>
              <a:cs typeface="Arial" pitchFamily="34" charset="0"/>
            </a:endParaRPr>
          </a:p>
          <a:p>
            <a:pPr marL="355600" indent="-355600" fontAlgn="auto">
              <a:spcBef>
                <a:spcPts val="0"/>
              </a:spcBef>
              <a:spcAft>
                <a:spcPts val="0"/>
              </a:spcAft>
              <a:buFont typeface="Arial" pitchFamily="34" charset="0"/>
              <a:buChar char="•"/>
              <a:tabLst>
                <a:tab pos="457200" algn="l"/>
              </a:tabLst>
              <a:defRPr/>
            </a:pPr>
            <a:r>
              <a:rPr lang="es-MX" sz="1600" dirty="0">
                <a:solidFill>
                  <a:schemeClr val="tx1"/>
                </a:solidFill>
                <a:latin typeface="Calibri" pitchFamily="34" charset="0"/>
                <a:ea typeface="Times New Roman" pitchFamily="18" charset="0"/>
                <a:cs typeface="Arial" pitchFamily="34" charset="0"/>
              </a:rPr>
              <a:t>Formación de Comités de Desarrollo Local.</a:t>
            </a:r>
          </a:p>
          <a:p>
            <a:pPr marL="355600" indent="-355600" fontAlgn="auto">
              <a:spcBef>
                <a:spcPts val="0"/>
              </a:spcBef>
              <a:spcAft>
                <a:spcPts val="0"/>
              </a:spcAft>
              <a:buFont typeface="Arial" pitchFamily="34" charset="0"/>
              <a:buChar char="•"/>
              <a:tabLst>
                <a:tab pos="457200" algn="l"/>
              </a:tabLst>
              <a:defRPr/>
            </a:pPr>
            <a:r>
              <a:rPr lang="es-MX" sz="1600" dirty="0">
                <a:solidFill>
                  <a:schemeClr val="tx1"/>
                </a:solidFill>
                <a:latin typeface="Calibri" pitchFamily="34" charset="0"/>
                <a:ea typeface="Times New Roman" pitchFamily="18" charset="0"/>
                <a:cs typeface="Arial" pitchFamily="34" charset="0"/>
              </a:rPr>
              <a:t>Organización comunitaria para la protección de los recursos naturales.</a:t>
            </a:r>
          </a:p>
          <a:p>
            <a:pPr fontAlgn="auto">
              <a:spcBef>
                <a:spcPts val="0"/>
              </a:spcBef>
              <a:spcAft>
                <a:spcPts val="0"/>
              </a:spcAft>
              <a:tabLst>
                <a:tab pos="355600" algn="l"/>
              </a:tabLst>
              <a:defRPr/>
            </a:pPr>
            <a:endParaRPr lang="es-MX" sz="1000" b="1" dirty="0">
              <a:solidFill>
                <a:schemeClr val="tx1"/>
              </a:solidFill>
              <a:latin typeface="Calibri" pitchFamily="34" charset="0"/>
              <a:ea typeface="Times New Roman" pitchFamily="18" charset="0"/>
              <a:cs typeface="Arial" pitchFamily="34" charset="0"/>
            </a:endParaRPr>
          </a:p>
          <a:p>
            <a:pPr fontAlgn="auto">
              <a:spcBef>
                <a:spcPts val="0"/>
              </a:spcBef>
              <a:spcAft>
                <a:spcPts val="0"/>
              </a:spcAft>
              <a:tabLst>
                <a:tab pos="355600" algn="l"/>
              </a:tabLst>
              <a:defRPr/>
            </a:pPr>
            <a:r>
              <a:rPr lang="es-MX" b="1" dirty="0">
                <a:solidFill>
                  <a:schemeClr val="tx1"/>
                </a:solidFill>
                <a:latin typeface="Calibri" pitchFamily="34" charset="0"/>
                <a:ea typeface="Times New Roman" pitchFamily="18" charset="0"/>
                <a:cs typeface="Arial" pitchFamily="34" charset="0"/>
              </a:rPr>
              <a:t>c)	Fortalecimiento de capacidades comunitarias.</a:t>
            </a:r>
            <a:endParaRPr lang="es-MX" dirty="0">
              <a:solidFill>
                <a:schemeClr val="tx1"/>
              </a:solidFill>
              <a:latin typeface="Calibri" pitchFamily="34" charset="0"/>
              <a:cs typeface="Arial" pitchFamily="34" charset="0"/>
            </a:endParaRPr>
          </a:p>
          <a:p>
            <a:pPr marL="355600" indent="-355600" fontAlgn="auto">
              <a:spcBef>
                <a:spcPts val="0"/>
              </a:spcBef>
              <a:spcAft>
                <a:spcPts val="0"/>
              </a:spcAft>
              <a:buFont typeface="Arial" pitchFamily="34" charset="0"/>
              <a:buChar char="•"/>
              <a:tabLst>
                <a:tab pos="457200" algn="l"/>
              </a:tabLst>
              <a:defRPr/>
            </a:pPr>
            <a:r>
              <a:rPr lang="es-MX" sz="1600" dirty="0">
                <a:solidFill>
                  <a:schemeClr val="tx1"/>
                </a:solidFill>
                <a:latin typeface="Calibri" pitchFamily="34" charset="0"/>
                <a:ea typeface="Times New Roman" pitchFamily="18" charset="0"/>
                <a:cs typeface="Arial" pitchFamily="34" charset="0"/>
              </a:rPr>
              <a:t>Capacitación productiva y ambiental.</a:t>
            </a:r>
          </a:p>
          <a:p>
            <a:pPr marL="355600" indent="-355600" fontAlgn="auto">
              <a:spcBef>
                <a:spcPts val="0"/>
              </a:spcBef>
              <a:spcAft>
                <a:spcPts val="0"/>
              </a:spcAft>
              <a:buFont typeface="Arial" pitchFamily="34" charset="0"/>
              <a:buChar char="•"/>
              <a:tabLst>
                <a:tab pos="457200" algn="l"/>
              </a:tabLst>
              <a:defRPr/>
            </a:pPr>
            <a:r>
              <a:rPr lang="es-MX" sz="1600" dirty="0">
                <a:solidFill>
                  <a:schemeClr val="tx1"/>
                </a:solidFill>
                <a:latin typeface="Calibri" pitchFamily="34" charset="0"/>
                <a:ea typeface="Times New Roman" pitchFamily="18" charset="0"/>
                <a:cs typeface="Arial" pitchFamily="34" charset="0"/>
              </a:rPr>
              <a:t>Capacitación administrativa, gerencial y empresarial.</a:t>
            </a:r>
          </a:p>
          <a:p>
            <a:pPr marL="355600" indent="-355600" fontAlgn="auto">
              <a:spcBef>
                <a:spcPts val="0"/>
              </a:spcBef>
              <a:spcAft>
                <a:spcPts val="0"/>
              </a:spcAft>
              <a:buFont typeface="Arial" pitchFamily="34" charset="0"/>
              <a:buChar char="•"/>
              <a:tabLst>
                <a:tab pos="457200" algn="l"/>
              </a:tabLst>
              <a:defRPr/>
            </a:pPr>
            <a:r>
              <a:rPr lang="es-MX" sz="1600" dirty="0">
                <a:solidFill>
                  <a:schemeClr val="tx1"/>
                </a:solidFill>
                <a:latin typeface="Calibri" pitchFamily="34" charset="0"/>
                <a:ea typeface="Times New Roman" pitchFamily="18" charset="0"/>
                <a:cs typeface="Arial" pitchFamily="34" charset="0"/>
              </a:rPr>
              <a:t>intercambio de experiencias con otras organizaciones.</a:t>
            </a:r>
            <a:endParaRPr lang="es-MX" sz="1600" dirty="0">
              <a:solidFill>
                <a:schemeClr val="tx1"/>
              </a:solidFill>
              <a:latin typeface="Calibri" pitchFamily="34" charset="0"/>
              <a:cs typeface="Arial" pitchFamily="34" charset="0"/>
            </a:endParaRPr>
          </a:p>
        </p:txBody>
      </p:sp>
      <p:sp>
        <p:nvSpPr>
          <p:cNvPr id="23554" name="Rectangle 2"/>
          <p:cNvSpPr>
            <a:spLocks noChangeArrowheads="1"/>
          </p:cNvSpPr>
          <p:nvPr/>
        </p:nvSpPr>
        <p:spPr bwMode="auto">
          <a:xfrm>
            <a:off x="2190750" y="333375"/>
            <a:ext cx="6629400" cy="431800"/>
          </a:xfrm>
          <a:prstGeom prst="rect">
            <a:avLst/>
          </a:prstGeom>
          <a:noFill/>
          <a:ln w="9525">
            <a:noFill/>
            <a:miter lim="800000"/>
            <a:headEnd/>
            <a:tailEnd/>
          </a:ln>
        </p:spPr>
        <p:txBody>
          <a:bodyPr lIns="92075" tIns="46038" rIns="92075" bIns="46038" anchor="b"/>
          <a:lstStyle/>
          <a:p>
            <a:pPr algn="r">
              <a:lnSpc>
                <a:spcPct val="150000"/>
              </a:lnSpc>
            </a:pPr>
            <a:r>
              <a:rPr lang="es-MX" sz="2200" b="1">
                <a:latin typeface="Calibri" pitchFamily="34" charset="0"/>
              </a:rPr>
              <a:t>Líneas de actividad en ejecución</a:t>
            </a:r>
          </a:p>
        </p:txBody>
      </p:sp>
      <p:sp>
        <p:nvSpPr>
          <p:cNvPr id="23555" name="Rectangle 14"/>
          <p:cNvSpPr>
            <a:spLocks noChangeArrowheads="1"/>
          </p:cNvSpPr>
          <p:nvPr/>
        </p:nvSpPr>
        <p:spPr bwMode="gray">
          <a:xfrm>
            <a:off x="1619250" y="765175"/>
            <a:ext cx="7173913" cy="71438"/>
          </a:xfrm>
          <a:prstGeom prst="rect">
            <a:avLst/>
          </a:prstGeom>
          <a:solidFill>
            <a:schemeClr val="accent2"/>
          </a:solidFill>
          <a:ln w="9525">
            <a:noFill/>
            <a:miter lim="800000"/>
            <a:headEnd/>
            <a:tailEnd/>
          </a:ln>
        </p:spPr>
        <p:txBody>
          <a:bodyPr wrap="none" anchor="ctr"/>
          <a:lstStyle/>
          <a:p>
            <a:endParaRPr lang="es-MX">
              <a:latin typeface="Gill Sans MT"/>
            </a:endParaRPr>
          </a:p>
        </p:txBody>
      </p:sp>
      <p:pic>
        <p:nvPicPr>
          <p:cNvPr id="23556" name="Picture 12" descr="Picture37.jpg"/>
          <p:cNvPicPr>
            <a:picLocks noChangeAspect="1"/>
          </p:cNvPicPr>
          <p:nvPr/>
        </p:nvPicPr>
        <p:blipFill>
          <a:blip r:embed="rId3"/>
          <a:srcRect/>
          <a:stretch>
            <a:fillRect/>
          </a:stretch>
        </p:blipFill>
        <p:spPr bwMode="auto">
          <a:xfrm>
            <a:off x="1042988" y="0"/>
            <a:ext cx="1152525" cy="1112838"/>
          </a:xfrm>
          <a:prstGeom prst="rect">
            <a:avLst/>
          </a:prstGeom>
          <a:noFill/>
          <a:ln w="9525">
            <a:noFill/>
            <a:miter lim="800000"/>
            <a:headEnd/>
            <a:tailEnd/>
          </a:ln>
        </p:spPr>
      </p:pic>
      <p:pic>
        <p:nvPicPr>
          <p:cNvPr id="1026" name="Picture 2" descr="C:\Users\binnixhooba\Desktop\FOTOS FERIA\DSC024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295" y="2902282"/>
            <a:ext cx="2808312" cy="180586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DCIM\103MSDCF\DSC041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891" y="4797152"/>
            <a:ext cx="2736716" cy="178944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938809"/>
            <a:ext cx="3084071" cy="190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755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143125" y="500063"/>
            <a:ext cx="6629400" cy="571500"/>
          </a:xfrm>
          <a:prstGeom prst="rect">
            <a:avLst/>
          </a:prstGeom>
          <a:noFill/>
          <a:ln w="9525">
            <a:noFill/>
            <a:miter lim="800000"/>
            <a:headEnd/>
            <a:tailEnd/>
          </a:ln>
        </p:spPr>
        <p:txBody>
          <a:bodyPr lIns="92075" tIns="46038" rIns="92075" bIns="46038" anchor="b"/>
          <a:lstStyle/>
          <a:p>
            <a:pPr algn="r" eaLnBrk="0" fontAlgn="auto" hangingPunct="0">
              <a:lnSpc>
                <a:spcPct val="150000"/>
              </a:lnSpc>
              <a:spcBef>
                <a:spcPts val="0"/>
              </a:spcBef>
              <a:spcAft>
                <a:spcPts val="0"/>
              </a:spcAft>
              <a:defRPr/>
            </a:pPr>
            <a:r>
              <a:rPr lang="es-MX" sz="2400" b="1" dirty="0">
                <a:solidFill>
                  <a:schemeClr val="accent6"/>
                </a:solidFill>
                <a:latin typeface="+mn-lt"/>
              </a:rPr>
              <a:t>Conclusión</a:t>
            </a:r>
          </a:p>
        </p:txBody>
      </p:sp>
      <p:sp>
        <p:nvSpPr>
          <p:cNvPr id="35842" name="Line 4"/>
          <p:cNvSpPr>
            <a:spLocks noChangeShapeType="1"/>
          </p:cNvSpPr>
          <p:nvPr/>
        </p:nvSpPr>
        <p:spPr bwMode="auto">
          <a:xfrm flipV="1">
            <a:off x="2214563" y="1071563"/>
            <a:ext cx="6619875" cy="0"/>
          </a:xfrm>
          <a:prstGeom prst="line">
            <a:avLst/>
          </a:prstGeom>
          <a:noFill/>
          <a:ln w="19050">
            <a:solidFill>
              <a:srgbClr val="FF0000"/>
            </a:solidFill>
            <a:round/>
            <a:headEnd/>
            <a:tailEnd/>
          </a:ln>
        </p:spPr>
        <p:txBody>
          <a:bodyPr wrap="none" anchor="ctr"/>
          <a:lstStyle/>
          <a:p>
            <a:endParaRPr lang="es-ES_tradnl"/>
          </a:p>
        </p:txBody>
      </p:sp>
      <p:pic>
        <p:nvPicPr>
          <p:cNvPr id="35843" name="Picture 9" descr="Picture37.jpg"/>
          <p:cNvPicPr>
            <a:picLocks noChangeAspect="1"/>
          </p:cNvPicPr>
          <p:nvPr/>
        </p:nvPicPr>
        <p:blipFill>
          <a:blip r:embed="rId2"/>
          <a:srcRect/>
          <a:stretch>
            <a:fillRect/>
          </a:stretch>
        </p:blipFill>
        <p:spPr bwMode="auto">
          <a:xfrm>
            <a:off x="1042988" y="106363"/>
            <a:ext cx="1408112" cy="1358900"/>
          </a:xfrm>
          <a:prstGeom prst="rect">
            <a:avLst/>
          </a:prstGeom>
          <a:noFill/>
          <a:ln w="9525">
            <a:noFill/>
            <a:miter lim="800000"/>
            <a:headEnd/>
            <a:tailEnd/>
          </a:ln>
        </p:spPr>
      </p:pic>
      <p:sp>
        <p:nvSpPr>
          <p:cNvPr id="35844" name="7 Rectángulo"/>
          <p:cNvSpPr>
            <a:spLocks noChangeArrowheads="1"/>
          </p:cNvSpPr>
          <p:nvPr/>
        </p:nvSpPr>
        <p:spPr bwMode="auto">
          <a:xfrm>
            <a:off x="1042988" y="1916113"/>
            <a:ext cx="7729537" cy="1938992"/>
          </a:xfrm>
          <a:prstGeom prst="rect">
            <a:avLst/>
          </a:prstGeom>
          <a:noFill/>
          <a:ln w="9525">
            <a:noFill/>
            <a:miter lim="800000"/>
            <a:headEnd/>
            <a:tailEnd/>
          </a:ln>
        </p:spPr>
        <p:txBody>
          <a:bodyPr>
            <a:spAutoFit/>
          </a:bodyPr>
          <a:lstStyle/>
          <a:p>
            <a:pPr algn="just"/>
            <a:r>
              <a:rPr lang="es-ES" sz="2400" b="1" dirty="0">
                <a:latin typeface="Calibri" pitchFamily="34" charset="0"/>
              </a:rPr>
              <a:t>Un aporte importante de CCC para la construcción y consolidación de las </a:t>
            </a:r>
            <a:r>
              <a:rPr lang="es-ES" sz="2400" b="1" u="sng" dirty="0">
                <a:latin typeface="Calibri" pitchFamily="34" charset="0"/>
              </a:rPr>
              <a:t>experiencias solidarias basadas </a:t>
            </a:r>
            <a:r>
              <a:rPr lang="es-ES" sz="2400" b="1" dirty="0">
                <a:latin typeface="Calibri" pitchFamily="34" charset="0"/>
              </a:rPr>
              <a:t>en la </a:t>
            </a:r>
            <a:r>
              <a:rPr lang="es-ES" sz="2400" b="1" u="sng" dirty="0">
                <a:latin typeface="Calibri" pitchFamily="34" charset="0"/>
              </a:rPr>
              <a:t>reciprocidad </a:t>
            </a:r>
            <a:r>
              <a:rPr lang="es-ES" sz="2400" b="1" u="sng" dirty="0" smtClean="0">
                <a:latin typeface="Calibri" pitchFamily="34" charset="0"/>
              </a:rPr>
              <a:t>,</a:t>
            </a:r>
            <a:r>
              <a:rPr lang="es-ES" sz="2400" b="1" dirty="0" smtClean="0">
                <a:latin typeface="Calibri" pitchFamily="34" charset="0"/>
              </a:rPr>
              <a:t>es </a:t>
            </a:r>
            <a:r>
              <a:rPr lang="es-ES" sz="2400" b="1" dirty="0">
                <a:latin typeface="Calibri" pitchFamily="34" charset="0"/>
              </a:rPr>
              <a:t>el énfasis cotidiano otorgado a los aspectos </a:t>
            </a:r>
            <a:r>
              <a:rPr lang="es-ES" sz="2400" b="1" u="sng" dirty="0">
                <a:latin typeface="Calibri" pitchFamily="34" charset="0"/>
              </a:rPr>
              <a:t>organizativos y educativos. </a:t>
            </a:r>
          </a:p>
          <a:p>
            <a:pPr algn="just"/>
            <a:endParaRPr lang="es-ES" sz="2400" b="1" dirty="0">
              <a:latin typeface="Calibri" pitchFamily="34" charset="0"/>
            </a:endParaRPr>
          </a:p>
        </p:txBody>
      </p:sp>
      <p:pic>
        <p:nvPicPr>
          <p:cNvPr id="6146" name="Picture 2" descr="F:\DCIM\103MSDCF\DSC04104.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634" r="-20887" b="-634"/>
          <a:stretch/>
        </p:blipFill>
        <p:spPr bwMode="auto">
          <a:xfrm>
            <a:off x="578866" y="3855105"/>
            <a:ext cx="2336355" cy="247193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DCIM\103MSDCF\DSC040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61" y="3930084"/>
            <a:ext cx="2736304" cy="232197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0191" y="3964363"/>
            <a:ext cx="3359150" cy="224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936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484784"/>
            <a:ext cx="6840760" cy="923330"/>
          </a:xfrm>
          <a:prstGeom prst="rect">
            <a:avLst/>
          </a:prstGeom>
        </p:spPr>
        <p:txBody>
          <a:bodyPr wrap="square">
            <a:spAutoFit/>
          </a:bodyPr>
          <a:lstStyle/>
          <a:p>
            <a:pPr algn="just"/>
            <a:endParaRPr lang="es-ES" b="1" dirty="0" smtClean="0">
              <a:latin typeface="Calibri" pitchFamily="34" charset="0"/>
            </a:endParaRPr>
          </a:p>
          <a:p>
            <a:pPr marL="285750" indent="-285750" algn="just">
              <a:buFont typeface="Arial" pitchFamily="34" charset="0"/>
              <a:buChar char="•"/>
            </a:pPr>
            <a:r>
              <a:rPr lang="es-ES" b="1" dirty="0" smtClean="0">
                <a:latin typeface="Calibri" pitchFamily="34" charset="0"/>
              </a:rPr>
              <a:t>Hemos aprendido que una buena salud organizativa es una condición básica para el impulso de esfuerzos educativos .</a:t>
            </a:r>
            <a:endParaRPr lang="es-MX" b="1" dirty="0">
              <a:latin typeface="Calibri" pitchFamily="34" charset="0"/>
            </a:endParaRPr>
          </a:p>
        </p:txBody>
      </p:sp>
      <p:sp>
        <p:nvSpPr>
          <p:cNvPr id="3" name="Rectangle 2"/>
          <p:cNvSpPr>
            <a:spLocks noChangeArrowheads="1"/>
          </p:cNvSpPr>
          <p:nvPr/>
        </p:nvSpPr>
        <p:spPr bwMode="auto">
          <a:xfrm>
            <a:off x="2143125" y="500063"/>
            <a:ext cx="6629400" cy="571500"/>
          </a:xfrm>
          <a:prstGeom prst="rect">
            <a:avLst/>
          </a:prstGeom>
          <a:noFill/>
          <a:ln w="9525">
            <a:noFill/>
            <a:miter lim="800000"/>
            <a:headEnd/>
            <a:tailEnd/>
          </a:ln>
        </p:spPr>
        <p:txBody>
          <a:bodyPr lIns="92075" tIns="46038" rIns="92075" bIns="46038" anchor="b"/>
          <a:lstStyle/>
          <a:p>
            <a:pPr algn="r" eaLnBrk="0" fontAlgn="auto" hangingPunct="0">
              <a:lnSpc>
                <a:spcPct val="150000"/>
              </a:lnSpc>
              <a:spcBef>
                <a:spcPts val="0"/>
              </a:spcBef>
              <a:spcAft>
                <a:spcPts val="0"/>
              </a:spcAft>
              <a:defRPr/>
            </a:pPr>
            <a:r>
              <a:rPr lang="es-MX" sz="2400" b="1" dirty="0">
                <a:solidFill>
                  <a:schemeClr val="accent6"/>
                </a:solidFill>
                <a:latin typeface="+mn-lt"/>
              </a:rPr>
              <a:t>Conclusión</a:t>
            </a:r>
          </a:p>
        </p:txBody>
      </p:sp>
      <p:sp>
        <p:nvSpPr>
          <p:cNvPr id="4" name="Line 4"/>
          <p:cNvSpPr>
            <a:spLocks noChangeShapeType="1"/>
          </p:cNvSpPr>
          <p:nvPr/>
        </p:nvSpPr>
        <p:spPr bwMode="auto">
          <a:xfrm flipV="1">
            <a:off x="2214563" y="1071563"/>
            <a:ext cx="6619875" cy="0"/>
          </a:xfrm>
          <a:prstGeom prst="line">
            <a:avLst/>
          </a:prstGeom>
          <a:noFill/>
          <a:ln w="19050">
            <a:solidFill>
              <a:srgbClr val="FF0000"/>
            </a:solidFill>
            <a:round/>
            <a:headEnd/>
            <a:tailEnd/>
          </a:ln>
        </p:spPr>
        <p:txBody>
          <a:bodyPr wrap="none" anchor="ctr"/>
          <a:lstStyle/>
          <a:p>
            <a:endParaRPr lang="es-ES_tradnl"/>
          </a:p>
        </p:txBody>
      </p:sp>
      <p:pic>
        <p:nvPicPr>
          <p:cNvPr id="5" name="Picture 9" descr="Picture37.jpg"/>
          <p:cNvPicPr>
            <a:picLocks noChangeAspect="1"/>
          </p:cNvPicPr>
          <p:nvPr/>
        </p:nvPicPr>
        <p:blipFill>
          <a:blip r:embed="rId2"/>
          <a:srcRect/>
          <a:stretch>
            <a:fillRect/>
          </a:stretch>
        </p:blipFill>
        <p:spPr bwMode="auto">
          <a:xfrm>
            <a:off x="1042988" y="106363"/>
            <a:ext cx="1408112" cy="1358900"/>
          </a:xfrm>
          <a:prstGeom prst="rect">
            <a:avLst/>
          </a:prstGeom>
          <a:noFill/>
          <a:ln w="9525">
            <a:noFill/>
            <a:miter lim="800000"/>
            <a:headEnd/>
            <a:tailEnd/>
          </a:ln>
        </p:spPr>
      </p:pic>
      <p:sp>
        <p:nvSpPr>
          <p:cNvPr id="6" name="5 Rectángulo"/>
          <p:cNvSpPr/>
          <p:nvPr/>
        </p:nvSpPr>
        <p:spPr>
          <a:xfrm>
            <a:off x="1042988" y="2564904"/>
            <a:ext cx="6800529" cy="646331"/>
          </a:xfrm>
          <a:prstGeom prst="rect">
            <a:avLst/>
          </a:prstGeom>
        </p:spPr>
        <p:txBody>
          <a:bodyPr wrap="square">
            <a:spAutoFit/>
          </a:bodyPr>
          <a:lstStyle/>
          <a:p>
            <a:pPr marL="285750" indent="-285750" algn="just" eaLnBrk="0" hangingPunct="0">
              <a:buFont typeface="Arial" pitchFamily="34" charset="0"/>
              <a:buChar char="•"/>
            </a:pPr>
            <a:r>
              <a:rPr lang="es-ES" b="1" dirty="0" smtClean="0">
                <a:latin typeface="Calibri" pitchFamily="34" charset="0"/>
              </a:rPr>
              <a:t>Los socios realizan diversas actividades productivas de manera colectiva, aportando tequio en términos de reciprocidad simétrica.</a:t>
            </a:r>
            <a:endParaRPr lang="es-ES" b="1" dirty="0">
              <a:latin typeface="Calibri" pitchFamily="34" charset="0"/>
            </a:endParaRPr>
          </a:p>
        </p:txBody>
      </p:sp>
      <p:sp>
        <p:nvSpPr>
          <p:cNvPr id="7" name="6 Rectángulo"/>
          <p:cNvSpPr/>
          <p:nvPr/>
        </p:nvSpPr>
        <p:spPr>
          <a:xfrm>
            <a:off x="1074145" y="3356992"/>
            <a:ext cx="6769372" cy="1477328"/>
          </a:xfrm>
          <a:prstGeom prst="rect">
            <a:avLst/>
          </a:prstGeom>
        </p:spPr>
        <p:txBody>
          <a:bodyPr wrap="square">
            <a:spAutoFit/>
          </a:bodyPr>
          <a:lstStyle/>
          <a:p>
            <a:pPr marL="285750" indent="-285750" algn="just" eaLnBrk="0" hangingPunct="0">
              <a:buFont typeface="Arial" pitchFamily="34" charset="0"/>
              <a:buChar char="•"/>
            </a:pPr>
            <a:r>
              <a:rPr lang="es-ES" b="1" dirty="0" smtClean="0">
                <a:latin typeface="Calibri" pitchFamily="34" charset="0"/>
              </a:rPr>
              <a:t>CCC tiene su raíces en las diferentes culturas indígenas de la región eso ha hecho posible construir este proyecto aportando su sabiduría para cuidar el medio ambiente, para organizar las asambleas, nombrar sus autoridades y el cuidado de su territorio.</a:t>
            </a:r>
          </a:p>
          <a:p>
            <a:pPr algn="just" eaLnBrk="0" hangingPunct="0"/>
            <a:r>
              <a:rPr lang="es-ES" b="1" dirty="0" smtClean="0">
                <a:latin typeface="Calibri" pitchFamily="34" charset="0"/>
              </a:rPr>
              <a:t> </a:t>
            </a:r>
            <a:endParaRPr lang="es-MX" dirty="0"/>
          </a:p>
        </p:txBody>
      </p:sp>
      <p:sp>
        <p:nvSpPr>
          <p:cNvPr id="9" name="8 Rectángulo"/>
          <p:cNvSpPr/>
          <p:nvPr/>
        </p:nvSpPr>
        <p:spPr>
          <a:xfrm>
            <a:off x="1039091" y="4826675"/>
            <a:ext cx="6804425" cy="1477328"/>
          </a:xfrm>
          <a:prstGeom prst="rect">
            <a:avLst/>
          </a:prstGeom>
        </p:spPr>
        <p:txBody>
          <a:bodyPr wrap="square">
            <a:spAutoFit/>
          </a:bodyPr>
          <a:lstStyle/>
          <a:p>
            <a:pPr marL="285750" indent="-285750" algn="just">
              <a:buFont typeface="Arial" pitchFamily="34" charset="0"/>
              <a:buChar char="•"/>
            </a:pPr>
            <a:r>
              <a:rPr lang="es-MX" b="1" dirty="0" smtClean="0">
                <a:latin typeface="Calibri" pitchFamily="34" charset="0"/>
              </a:rPr>
              <a:t>En nuestra sociedad actual,  el servicio es desinteresado o humillante y, por eso rebaja al hombre; en cambio en nuestras empresas de economía solidaria, es un servicio por amor, una entrega libre de la propia vida, que genera un buen vivir  y hace crecer como persona.</a:t>
            </a:r>
            <a:endParaRPr lang="es-MX" b="1" dirty="0">
              <a:latin typeface="Calibri" pitchFamily="34" charset="0"/>
            </a:endParaRPr>
          </a:p>
        </p:txBody>
      </p:sp>
    </p:spTree>
    <p:extLst>
      <p:ext uri="{BB962C8B-B14F-4D97-AF65-F5344CB8AC3E}">
        <p14:creationId xmlns:p14="http://schemas.microsoft.com/office/powerpoint/2010/main" val="1232632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rmal">
  <a:themeElements>
    <a:clrScheme name="t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Thermal</Template>
  <TotalTime>84</TotalTime>
  <Words>730</Words>
  <Application>Microsoft Office PowerPoint</Application>
  <PresentationFormat>Presentación en pantalla (4:3)</PresentationFormat>
  <Paragraphs>125</Paragraphs>
  <Slides>11</Slides>
  <Notes>6</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termal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binnixhooba</dc:creator>
  <cp:lastModifiedBy>binnixhooba</cp:lastModifiedBy>
  <cp:revision>9</cp:revision>
  <dcterms:created xsi:type="dcterms:W3CDTF">2013-10-08T22:31:55Z</dcterms:created>
  <dcterms:modified xsi:type="dcterms:W3CDTF">2013-12-04T12:30:51Z</dcterms:modified>
</cp:coreProperties>
</file>